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6" r:id="rId5"/>
    <p:sldId id="261" r:id="rId6"/>
    <p:sldId id="264" r:id="rId7"/>
    <p:sldId id="259" r:id="rId8"/>
    <p:sldId id="263" r:id="rId9"/>
    <p:sldId id="266" r:id="rId10"/>
    <p:sldId id="265" r:id="rId11"/>
    <p:sldId id="262" r:id="rId1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32BE7A4-F9C3-48B9-B424-A168BF9E340D}">
          <p14:sldIdLst>
            <p14:sldId id="256"/>
            <p14:sldId id="261"/>
            <p14:sldId id="264"/>
          </p14:sldIdLst>
        </p14:section>
        <p14:section name="Untitled Section" id="{F027F779-953B-42EE-BD4C-104AB8BDCEA4}">
          <p14:sldIdLst>
            <p14:sldId id="259"/>
            <p14:sldId id="263"/>
            <p14:sldId id="266"/>
            <p14:sldId id="265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D50"/>
    <a:srgbClr val="5B7F95"/>
    <a:srgbClr val="E1EDF4"/>
    <a:srgbClr val="FF7500"/>
    <a:srgbClr val="1EACA2"/>
    <a:srgbClr val="698191"/>
    <a:srgbClr val="DDF2EE"/>
    <a:srgbClr val="C8EDE8"/>
    <a:srgbClr val="EDF5F9"/>
    <a:srgbClr val="F7F6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B2503A-BE53-E461-267D-20BECA073E8A}" v="37" dt="2022-01-06T10:19:15.529"/>
    <p1510:client id="{EB37983E-AA12-386E-11E6-A27E9E407C21}" v="158" dt="2022-01-06T10:27:43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1" autoAdjust="0"/>
    <p:restoredTop sz="94660"/>
  </p:normalViewPr>
  <p:slideViewPr>
    <p:cSldViewPr snapToGrid="0">
      <p:cViewPr varScale="1">
        <p:scale>
          <a:sx n="73" d="100"/>
          <a:sy n="73" d="100"/>
        </p:scale>
        <p:origin x="9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5599F-F1E3-4C0A-A97B-0368153B2452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453BF-44FD-4DF2-9730-7CC69E264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06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1093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4985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16C6-1377-4419-997A-2FEAD9D9B1C4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B0D0-90BB-42D9-93D5-F8AC39E89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02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16C6-1377-4419-997A-2FEAD9D9B1C4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B0D0-90BB-42D9-93D5-F8AC39E89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24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16C6-1377-4419-997A-2FEAD9D9B1C4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B0D0-90BB-42D9-93D5-F8AC39E89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23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16C6-1377-4419-997A-2FEAD9D9B1C4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B0D0-90BB-42D9-93D5-F8AC39E89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82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16C6-1377-4419-997A-2FEAD9D9B1C4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B0D0-90BB-42D9-93D5-F8AC39E89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5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16C6-1377-4419-997A-2FEAD9D9B1C4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B0D0-90BB-42D9-93D5-F8AC39E89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9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16C6-1377-4419-997A-2FEAD9D9B1C4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B0D0-90BB-42D9-93D5-F8AC39E89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4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16C6-1377-4419-997A-2FEAD9D9B1C4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B0D0-90BB-42D9-93D5-F8AC39E89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1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16C6-1377-4419-997A-2FEAD9D9B1C4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B0D0-90BB-42D9-93D5-F8AC39E89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4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16C6-1377-4419-997A-2FEAD9D9B1C4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B0D0-90BB-42D9-93D5-F8AC39E89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0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16C6-1377-4419-997A-2FEAD9D9B1C4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B0D0-90BB-42D9-93D5-F8AC39E89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3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316C6-1377-4419-997A-2FEAD9D9B1C4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0D0-90BB-42D9-93D5-F8AC39E89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1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74348" y="958428"/>
            <a:ext cx="11633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75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21207" y="2402155"/>
            <a:ext cx="531340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iro" panose="00000500000000000000" pitchFamily="2" charset="-78"/>
                <a:cs typeface="Cairo"/>
              </a:rPr>
              <a:t>CYCLE THREE 2022</a:t>
            </a:r>
          </a:p>
        </p:txBody>
      </p:sp>
    </p:spTree>
    <p:extLst>
      <p:ext uri="{BB962C8B-B14F-4D97-AF65-F5344CB8AC3E}">
        <p14:creationId xmlns:p14="http://schemas.microsoft.com/office/powerpoint/2010/main" val="1659060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73880" y="6283960"/>
            <a:ext cx="292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http://year6homework.weebly.com/</a:t>
            </a:r>
          </a:p>
        </p:txBody>
      </p:sp>
    </p:spTree>
    <p:extLst>
      <p:ext uri="{BB962C8B-B14F-4D97-AF65-F5344CB8AC3E}">
        <p14:creationId xmlns:p14="http://schemas.microsoft.com/office/powerpoint/2010/main" val="1811030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681038" y="365128"/>
            <a:ext cx="8543925" cy="583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500"/>
              </a:buClr>
              <a:buSzPts val="3500"/>
              <a:buFont typeface="Cairo"/>
              <a:buNone/>
            </a:pPr>
            <a:r>
              <a:rPr lang="en-US" sz="3500" b="1">
                <a:solidFill>
                  <a:srgbClr val="FF7500"/>
                </a:solidFill>
                <a:latin typeface="Cairo"/>
                <a:ea typeface="Cairo"/>
                <a:cs typeface="Cairo"/>
                <a:sym typeface="Cairo"/>
              </a:rPr>
              <a:t>YEAR 6 ENGLISH KNOWLEDGE ORGANISER</a:t>
            </a:r>
            <a:endParaRPr sz="3500" b="1">
              <a:solidFill>
                <a:srgbClr val="FF750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99" name="Google Shape;99;p3"/>
          <p:cNvSpPr/>
          <p:nvPr/>
        </p:nvSpPr>
        <p:spPr>
          <a:xfrm>
            <a:off x="0" y="1210736"/>
            <a:ext cx="3234267" cy="558800"/>
          </a:xfrm>
          <a:prstGeom prst="rect">
            <a:avLst/>
          </a:prstGeom>
          <a:solidFill>
            <a:srgbClr val="FF75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75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160868" y="1246316"/>
            <a:ext cx="28956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rPr>
              <a:t>KEY VOCABULARY</a:t>
            </a:r>
            <a:endParaRPr sz="2700" b="1">
              <a:solidFill>
                <a:schemeClr val="lt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01" name="Google Shape;101;p3"/>
          <p:cNvSpPr/>
          <p:nvPr/>
        </p:nvSpPr>
        <p:spPr>
          <a:xfrm>
            <a:off x="6815675" y="1210725"/>
            <a:ext cx="3022500" cy="558900"/>
          </a:xfrm>
          <a:prstGeom prst="rect">
            <a:avLst/>
          </a:prstGeom>
          <a:solidFill>
            <a:srgbClr val="FF75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75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6911466" y="1277068"/>
            <a:ext cx="3022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rPr>
              <a:t>Prior Knowledge</a:t>
            </a:r>
            <a:endParaRPr sz="2400" b="1" dirty="0">
              <a:solidFill>
                <a:schemeClr val="lt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3536144" y="3796782"/>
            <a:ext cx="3052568" cy="558800"/>
          </a:xfrm>
          <a:prstGeom prst="rect">
            <a:avLst/>
          </a:prstGeom>
          <a:solidFill>
            <a:srgbClr val="FF75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75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3467737" y="3840831"/>
            <a:ext cx="318346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rPr>
              <a:t>STICKY KNOWLEDGE</a:t>
            </a:r>
            <a:endParaRPr sz="2400" b="1">
              <a:solidFill>
                <a:schemeClr val="lt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0" y="1769525"/>
            <a:ext cx="3395100" cy="4945800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3536150" y="4353576"/>
            <a:ext cx="3052500" cy="2357700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6815675" y="1769525"/>
            <a:ext cx="3004350" cy="1961579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0" y="2050181"/>
            <a:ext cx="1517650" cy="278155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75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0" y="2051050"/>
            <a:ext cx="151485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Automaton (tier 3)</a:t>
            </a:r>
            <a:endParaRPr sz="1000" b="1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0" y="2608967"/>
            <a:ext cx="1517700" cy="2781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75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-875" y="3231182"/>
            <a:ext cx="1517700" cy="2781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75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0" y="3908278"/>
            <a:ext cx="1517700" cy="2781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75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0" y="2608975"/>
            <a:ext cx="150440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Apprentice (tier 3)</a:t>
            </a:r>
            <a:endParaRPr sz="1000" b="1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-8623" y="3228325"/>
            <a:ext cx="1526273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Conscience (tier 2)</a:t>
            </a:r>
            <a:endParaRPr sz="1000" b="1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-8624" y="3908278"/>
            <a:ext cx="1513023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Orphan (tier 2)</a:t>
            </a:r>
            <a:endParaRPr sz="1000" b="1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3738676" y="4389166"/>
            <a:ext cx="2849974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A play script is a piece of writing intended to be performed on stage. That uses the following features: character list, scenes, a setting description before each scene, dialogue and stage directions. </a:t>
            </a:r>
            <a:endParaRPr sz="1000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1659863" y="2608984"/>
            <a:ext cx="16257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A person who is learning a new skill or trade from an employer</a:t>
            </a:r>
            <a:endParaRPr sz="100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1630850" y="3167885"/>
            <a:ext cx="1625700" cy="6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A person’s moral sense of right or wrong to guide their </a:t>
            </a:r>
            <a:r>
              <a:rPr lang="en-US" sz="1000" dirty="0" err="1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behaviour</a:t>
            </a:r>
            <a:r>
              <a:rPr lang="en-US" sz="1000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 and decisions.</a:t>
            </a:r>
            <a:endParaRPr sz="1000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1601900" y="3888396"/>
            <a:ext cx="1625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Someone whose parents have both died. Hugo is an orphan.</a:t>
            </a:r>
            <a:endParaRPr sz="10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3609903" y="4353576"/>
            <a:ext cx="51300" cy="23577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75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3661192" y="4508500"/>
            <a:ext cx="101184" cy="79375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3661191" y="5471561"/>
            <a:ext cx="73765" cy="8366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6815675" y="3765492"/>
            <a:ext cx="3022500" cy="558900"/>
          </a:xfrm>
          <a:prstGeom prst="rect">
            <a:avLst/>
          </a:prstGeom>
          <a:solidFill>
            <a:srgbClr val="FF75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75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6719611" y="3817941"/>
            <a:ext cx="3022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rPr>
              <a:t>Grammar Focus</a:t>
            </a:r>
            <a:endParaRPr sz="2400" b="1" dirty="0">
              <a:solidFill>
                <a:schemeClr val="lt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3802197" y="6431528"/>
            <a:ext cx="162559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6942666" y="4827881"/>
            <a:ext cx="28363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1655900" y="2031975"/>
            <a:ext cx="15177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A handmade machine in the shape of a human that performs a task.</a:t>
            </a:r>
            <a:endParaRPr sz="100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-12" y="4467028"/>
            <a:ext cx="1517700" cy="2781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75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 txBox="1"/>
          <p:nvPr/>
        </p:nvSpPr>
        <p:spPr>
          <a:xfrm>
            <a:off x="0" y="4467028"/>
            <a:ext cx="1501776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Horologist (tier 3)</a:t>
            </a:r>
            <a:endParaRPr sz="1000" b="1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-12" y="5009566"/>
            <a:ext cx="1517700" cy="2781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75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0" y="5011103"/>
            <a:ext cx="1512226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Intricate (tier 2)</a:t>
            </a:r>
            <a:endParaRPr sz="1000" b="1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35" name="Google Shape;135;p3"/>
          <p:cNvSpPr/>
          <p:nvPr/>
        </p:nvSpPr>
        <p:spPr>
          <a:xfrm>
            <a:off x="-887" y="5615778"/>
            <a:ext cx="1517700" cy="2781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75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0" y="5615775"/>
            <a:ext cx="1512226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Scavenged (tier 2)</a:t>
            </a:r>
            <a:endParaRPr sz="1000" b="1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37" name="Google Shape;137;p3"/>
          <p:cNvSpPr/>
          <p:nvPr/>
        </p:nvSpPr>
        <p:spPr>
          <a:xfrm>
            <a:off x="3661189" y="6236442"/>
            <a:ext cx="101100" cy="795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"/>
          <p:cNvSpPr txBox="1"/>
          <p:nvPr/>
        </p:nvSpPr>
        <p:spPr>
          <a:xfrm>
            <a:off x="1602950" y="4469423"/>
            <a:ext cx="162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Someone who makes and repairs clocks</a:t>
            </a:r>
            <a:endParaRPr sz="9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7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7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1613400" y="5555220"/>
            <a:ext cx="16257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Searched for or collected something from discarded waste.</a:t>
            </a:r>
            <a:endParaRPr sz="1000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1" name="Google Shape;14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6600" y="1220575"/>
            <a:ext cx="3052550" cy="242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1601900" y="4927450"/>
            <a:ext cx="1517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iro"/>
                <a:ea typeface="Cairo"/>
                <a:cs typeface="Cairo"/>
                <a:sym typeface="Cairo"/>
              </a:rPr>
              <a:t>Something that is very complicated and detailed.</a:t>
            </a:r>
            <a:endParaRPr sz="10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-887" y="6220453"/>
            <a:ext cx="1517700" cy="2781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75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"/>
          <p:cNvSpPr txBox="1"/>
          <p:nvPr/>
        </p:nvSpPr>
        <p:spPr>
          <a:xfrm>
            <a:off x="0" y="6220450"/>
            <a:ext cx="151675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Disassembled (tier 2)</a:t>
            </a:r>
            <a:endParaRPr sz="1000" b="1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46" name="Google Shape;146;p3"/>
          <p:cNvSpPr txBox="1"/>
          <p:nvPr/>
        </p:nvSpPr>
        <p:spPr>
          <a:xfrm>
            <a:off x="1601900" y="6171175"/>
            <a:ext cx="1517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iro"/>
                <a:ea typeface="Cairo"/>
                <a:cs typeface="Cairo"/>
                <a:sym typeface="Cairo"/>
              </a:rPr>
              <a:t>To take something apart or break it into pieces.</a:t>
            </a:r>
            <a:endParaRPr sz="10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47" name="Google Shape;147;p3"/>
          <p:cNvSpPr/>
          <p:nvPr/>
        </p:nvSpPr>
        <p:spPr>
          <a:xfrm>
            <a:off x="6806700" y="1769526"/>
            <a:ext cx="45719" cy="1868832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75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"/>
          <p:cNvSpPr/>
          <p:nvPr/>
        </p:nvSpPr>
        <p:spPr>
          <a:xfrm>
            <a:off x="6857992" y="1952475"/>
            <a:ext cx="101100" cy="795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3"/>
          <p:cNvSpPr txBox="1"/>
          <p:nvPr/>
        </p:nvSpPr>
        <p:spPr>
          <a:xfrm>
            <a:off x="6972150" y="1806550"/>
            <a:ext cx="28362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Features of a diary include – date and time of entry, past tense, first person, describe the writers thoughts and feelings. </a:t>
            </a:r>
            <a:endParaRPr sz="1000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50" name="Google Shape;150;p3"/>
          <p:cNvSpPr txBox="1"/>
          <p:nvPr/>
        </p:nvSpPr>
        <p:spPr>
          <a:xfrm>
            <a:off x="6972150" y="2426775"/>
            <a:ext cx="28362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Narrative – stories can be made up of an opening, build-up, dilemma, resolution and ending. </a:t>
            </a:r>
            <a:endParaRPr sz="1000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52" name="Google Shape;152;p3"/>
          <p:cNvSpPr/>
          <p:nvPr/>
        </p:nvSpPr>
        <p:spPr>
          <a:xfrm>
            <a:off x="6857992" y="2498025"/>
            <a:ext cx="101100" cy="795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3"/>
          <p:cNvSpPr/>
          <p:nvPr/>
        </p:nvSpPr>
        <p:spPr>
          <a:xfrm>
            <a:off x="6860167" y="3086250"/>
            <a:ext cx="101100" cy="795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3"/>
          <p:cNvSpPr txBox="1"/>
          <p:nvPr/>
        </p:nvSpPr>
        <p:spPr>
          <a:xfrm>
            <a:off x="6959092" y="2902360"/>
            <a:ext cx="28362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Play scripts include dialogue between characters. Dialogue is used to help move the story forward by creating suspense or action between characters. </a:t>
            </a:r>
            <a:endParaRPr sz="1000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61" name="Google Shape;106;p3"/>
          <p:cNvSpPr/>
          <p:nvPr/>
        </p:nvSpPr>
        <p:spPr>
          <a:xfrm>
            <a:off x="6815613" y="4292998"/>
            <a:ext cx="3004411" cy="2409038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108;p3"/>
          <p:cNvSpPr/>
          <p:nvPr/>
        </p:nvSpPr>
        <p:spPr>
          <a:xfrm>
            <a:off x="6819228" y="4299713"/>
            <a:ext cx="1517650" cy="278155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75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108;p3"/>
          <p:cNvSpPr/>
          <p:nvPr/>
        </p:nvSpPr>
        <p:spPr>
          <a:xfrm>
            <a:off x="6825376" y="5124563"/>
            <a:ext cx="1517650" cy="278155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75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108;p3"/>
          <p:cNvSpPr/>
          <p:nvPr/>
        </p:nvSpPr>
        <p:spPr>
          <a:xfrm>
            <a:off x="6826399" y="5890587"/>
            <a:ext cx="1517650" cy="278155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75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109;p3"/>
          <p:cNvSpPr txBox="1"/>
          <p:nvPr/>
        </p:nvSpPr>
        <p:spPr>
          <a:xfrm>
            <a:off x="6769104" y="4272957"/>
            <a:ext cx="1258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Parenthesis</a:t>
            </a:r>
            <a:endParaRPr sz="1600" b="1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66" name="Google Shape;109;p3"/>
          <p:cNvSpPr txBox="1"/>
          <p:nvPr/>
        </p:nvSpPr>
        <p:spPr>
          <a:xfrm>
            <a:off x="6774527" y="5124739"/>
            <a:ext cx="1258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Colon</a:t>
            </a:r>
            <a:endParaRPr sz="1600" b="1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67" name="Google Shape;109;p3"/>
          <p:cNvSpPr txBox="1"/>
          <p:nvPr/>
        </p:nvSpPr>
        <p:spPr>
          <a:xfrm>
            <a:off x="6825376" y="5876793"/>
            <a:ext cx="146564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Word Classes</a:t>
            </a:r>
            <a:endParaRPr sz="1600" b="1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68" name="Google Shape;155;p3"/>
          <p:cNvSpPr txBox="1"/>
          <p:nvPr/>
        </p:nvSpPr>
        <p:spPr>
          <a:xfrm>
            <a:off x="6829559" y="4579373"/>
            <a:ext cx="28362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Used to show extra information usually marked with a pair of commas,  dashes or brackets.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1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Hugo </a:t>
            </a:r>
            <a:r>
              <a:rPr lang="en-GB" sz="1000" b="1" dirty="0" err="1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Cabret</a:t>
            </a:r>
            <a:r>
              <a:rPr lang="en-GB" sz="1000" b="1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 (an orphan) lived in Paris. </a:t>
            </a:r>
            <a:endParaRPr sz="1000" b="1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69" name="Google Shape;155;p3"/>
          <p:cNvSpPr txBox="1"/>
          <p:nvPr/>
        </p:nvSpPr>
        <p:spPr>
          <a:xfrm>
            <a:off x="6782264" y="5394292"/>
            <a:ext cx="298413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A punctuation mark used to introduced items in a list. </a:t>
            </a:r>
            <a:r>
              <a:rPr lang="en-GB" sz="1000" b="1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To fix the clock use the following: cogs, wheels and motors.</a:t>
            </a:r>
            <a:endParaRPr sz="1000" b="1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70" name="Google Shape;155;p3"/>
          <p:cNvSpPr txBox="1"/>
          <p:nvPr/>
        </p:nvSpPr>
        <p:spPr>
          <a:xfrm>
            <a:off x="6765580" y="6171294"/>
            <a:ext cx="28362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The category or group a word belongs to.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1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Paris = noun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1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Mysterious = adjective</a:t>
            </a:r>
            <a:endParaRPr sz="1000" b="1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71" name="Google Shape;116;p3"/>
          <p:cNvSpPr txBox="1"/>
          <p:nvPr/>
        </p:nvSpPr>
        <p:spPr>
          <a:xfrm>
            <a:off x="3770981" y="5172198"/>
            <a:ext cx="2683800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72" name="Google Shape;116;p3"/>
          <p:cNvSpPr txBox="1"/>
          <p:nvPr/>
        </p:nvSpPr>
        <p:spPr>
          <a:xfrm>
            <a:off x="3770919" y="6076157"/>
            <a:ext cx="26838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Semi colons are a good way to join two main clauses in a sentence that link ideas together. </a:t>
            </a:r>
            <a:endParaRPr sz="1000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73" name="Google Shape;116;p3"/>
          <p:cNvSpPr txBox="1"/>
          <p:nvPr/>
        </p:nvSpPr>
        <p:spPr>
          <a:xfrm>
            <a:off x="3770919" y="5313356"/>
            <a:ext cx="26838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When we take extra information (parenthesis) out of a sentence it still make sense on its own. </a:t>
            </a:r>
            <a:endParaRPr sz="1000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  <p:extLst>
      <p:ext uri="{BB962C8B-B14F-4D97-AF65-F5344CB8AC3E}">
        <p14:creationId xmlns:p14="http://schemas.microsoft.com/office/powerpoint/2010/main" val="2578326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5831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500" b="1" dirty="0">
                <a:solidFill>
                  <a:srgbClr val="5B7F9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YEAR 6 MATHS KNOWLEDGE ORGANISER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945744"/>
            <a:ext cx="3234267" cy="823792"/>
          </a:xfrm>
          <a:prstGeom prst="rect">
            <a:avLst/>
          </a:prstGeom>
          <a:solidFill>
            <a:srgbClr val="5B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B7F9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93541" y="917726"/>
            <a:ext cx="3271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KEY VOCABULARY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1566" y="982843"/>
            <a:ext cx="3085034" cy="786693"/>
          </a:xfrm>
          <a:prstGeom prst="rect">
            <a:avLst/>
          </a:prstGeom>
          <a:solidFill>
            <a:srgbClr val="5B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B7F9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0469" y="916704"/>
            <a:ext cx="302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PRIOR KNOWLEDGE</a:t>
            </a:r>
            <a:endParaRPr lang="en-US" sz="2400" b="1" dirty="0">
              <a:solidFill>
                <a:schemeClr val="bg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7032" y="4134567"/>
            <a:ext cx="3052568" cy="558800"/>
          </a:xfrm>
          <a:prstGeom prst="rect">
            <a:avLst/>
          </a:prstGeom>
          <a:solidFill>
            <a:srgbClr val="5B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3C42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5170" y="4181419"/>
            <a:ext cx="318346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iro" panose="00000500000000000000" pitchFamily="2" charset="-78"/>
                <a:cs typeface="Cairo"/>
              </a:rPr>
              <a:t>STICKY KNOWLEDGE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769536"/>
            <a:ext cx="3395133" cy="5088464"/>
          </a:xfrm>
          <a:prstGeom prst="rect">
            <a:avLst/>
          </a:prstGeom>
          <a:solidFill>
            <a:srgbClr val="ED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36143" y="4811217"/>
            <a:ext cx="3052568" cy="1683836"/>
          </a:xfrm>
          <a:prstGeom prst="rect">
            <a:avLst/>
          </a:prstGeom>
          <a:solidFill>
            <a:srgbClr val="ED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29721" y="2002729"/>
            <a:ext cx="3176279" cy="2010403"/>
          </a:xfrm>
          <a:prstGeom prst="rect">
            <a:avLst/>
          </a:prstGeom>
          <a:solidFill>
            <a:srgbClr val="ED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050181"/>
            <a:ext cx="1517650" cy="278155"/>
          </a:xfrm>
          <a:prstGeom prst="rect">
            <a:avLst/>
          </a:prstGeom>
          <a:solidFill>
            <a:srgbClr val="698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3C42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868" y="2051050"/>
            <a:ext cx="142074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solidFill>
                  <a:srgbClr val="253D50"/>
                </a:solidFill>
                <a:latin typeface="Cairo" panose="00000500000000000000" pitchFamily="2" charset="-78"/>
                <a:cs typeface="Cairo"/>
              </a:rPr>
              <a:t>Area (tier 2)</a:t>
            </a:r>
            <a:endParaRPr lang="en-US" sz="1600" b="1" dirty="0">
              <a:solidFill>
                <a:srgbClr val="253D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824042"/>
            <a:ext cx="1517650" cy="278155"/>
          </a:xfrm>
          <a:prstGeom prst="rect">
            <a:avLst/>
          </a:prstGeom>
          <a:solidFill>
            <a:srgbClr val="698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3C42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3650930"/>
            <a:ext cx="1517650" cy="278155"/>
          </a:xfrm>
          <a:prstGeom prst="rect">
            <a:avLst/>
          </a:prstGeom>
          <a:solidFill>
            <a:srgbClr val="698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3C426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20043" y="4564585"/>
            <a:ext cx="1517650" cy="278155"/>
          </a:xfrm>
          <a:prstGeom prst="rect">
            <a:avLst/>
          </a:prstGeom>
          <a:solidFill>
            <a:srgbClr val="698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3C42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9337" y="2763351"/>
            <a:ext cx="2115061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solidFill>
                  <a:srgbClr val="253D50"/>
                </a:solidFill>
                <a:latin typeface="Cairo" panose="00000500000000000000" pitchFamily="2" charset="-78"/>
                <a:cs typeface="Cairo"/>
              </a:rPr>
              <a:t>Perimeter </a:t>
            </a:r>
            <a:r>
              <a:rPr lang="en-US" sz="1200" b="1" dirty="0">
                <a:solidFill>
                  <a:srgbClr val="253D50"/>
                </a:solidFill>
                <a:latin typeface="Cairo" panose="00000500000000000000" pitchFamily="2" charset="-78"/>
                <a:cs typeface="Cairo"/>
              </a:rPr>
              <a:t>(tier 2) </a:t>
            </a:r>
            <a:r>
              <a:rPr lang="en-US" sz="1600" b="1" dirty="0">
                <a:solidFill>
                  <a:srgbClr val="253D50"/>
                </a:solidFill>
                <a:latin typeface="Cairo" panose="00000500000000000000" pitchFamily="2" charset="-78"/>
                <a:cs typeface="Cairo"/>
              </a:rPr>
              <a:t> </a:t>
            </a:r>
            <a:endParaRPr lang="en-US" sz="1600" b="1" dirty="0">
              <a:solidFill>
                <a:srgbClr val="253D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73" y="3654837"/>
            <a:ext cx="1834153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solidFill>
                  <a:srgbClr val="253D50"/>
                </a:solidFill>
                <a:latin typeface="Cairo" panose="00000500000000000000" pitchFamily="2" charset="-78"/>
                <a:cs typeface="Cairo"/>
              </a:rPr>
              <a:t>Volume (tier 2)</a:t>
            </a:r>
            <a:endParaRPr lang="en-US" sz="1600" b="1" dirty="0">
              <a:solidFill>
                <a:srgbClr val="253D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92934" y="4552991"/>
            <a:ext cx="1812951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solidFill>
                  <a:srgbClr val="253D50"/>
                </a:solidFill>
                <a:latin typeface="Cairo" panose="00000500000000000000" pitchFamily="2" charset="-78"/>
                <a:cs typeface="Cairo"/>
              </a:rPr>
              <a:t>Compound</a:t>
            </a:r>
            <a:r>
              <a:rPr lang="en-US" sz="1100" b="1" dirty="0">
                <a:solidFill>
                  <a:srgbClr val="253D50"/>
                </a:solidFill>
                <a:latin typeface="Cairo" panose="00000500000000000000" pitchFamily="2" charset="-78"/>
                <a:cs typeface="Cairo"/>
              </a:rPr>
              <a:t>(tier 2)</a:t>
            </a:r>
            <a:endParaRPr lang="en-US" sz="1100" b="1" dirty="0">
              <a:solidFill>
                <a:srgbClr val="253D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97294" y="4902146"/>
            <a:ext cx="46960" cy="1620817"/>
          </a:xfrm>
          <a:prstGeom prst="rect">
            <a:avLst/>
          </a:prstGeom>
          <a:solidFill>
            <a:srgbClr val="5B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5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63587" y="4936656"/>
            <a:ext cx="101184" cy="79375"/>
          </a:xfrm>
          <a:prstGeom prst="rect">
            <a:avLst/>
          </a:prstGeom>
          <a:solidFill>
            <a:srgbClr val="5B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640238" y="5727166"/>
            <a:ext cx="101186" cy="79375"/>
          </a:xfrm>
          <a:prstGeom prst="rect">
            <a:avLst/>
          </a:prstGeom>
          <a:solidFill>
            <a:srgbClr val="5B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20774" y="6282234"/>
            <a:ext cx="101187" cy="79375"/>
          </a:xfrm>
          <a:prstGeom prst="rect">
            <a:avLst/>
          </a:prstGeom>
          <a:solidFill>
            <a:srgbClr val="5B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815666" y="3824052"/>
            <a:ext cx="3022600" cy="442071"/>
          </a:xfrm>
          <a:prstGeom prst="rect">
            <a:avLst/>
          </a:prstGeom>
          <a:solidFill>
            <a:srgbClr val="5B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3C426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816925" y="1767953"/>
            <a:ext cx="51215" cy="2049150"/>
          </a:xfrm>
          <a:prstGeom prst="rect">
            <a:avLst/>
          </a:prstGeom>
          <a:solidFill>
            <a:srgbClr val="5B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5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868143" y="1922867"/>
            <a:ext cx="101184" cy="79375"/>
          </a:xfrm>
          <a:prstGeom prst="rect">
            <a:avLst/>
          </a:prstGeom>
          <a:solidFill>
            <a:srgbClr val="5B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868142" y="2681091"/>
            <a:ext cx="101186" cy="79375"/>
          </a:xfrm>
          <a:prstGeom prst="rect">
            <a:avLst/>
          </a:prstGeom>
          <a:solidFill>
            <a:srgbClr val="5B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868140" y="3346009"/>
            <a:ext cx="101187" cy="79375"/>
          </a:xfrm>
          <a:prstGeom prst="rect">
            <a:avLst/>
          </a:prstGeom>
          <a:solidFill>
            <a:srgbClr val="5B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134" y="5419300"/>
            <a:ext cx="1517650" cy="278155"/>
          </a:xfrm>
          <a:prstGeom prst="rect">
            <a:avLst/>
          </a:prstGeom>
          <a:solidFill>
            <a:srgbClr val="698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3C426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-52626" y="5412400"/>
            <a:ext cx="149039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solidFill>
                  <a:srgbClr val="253D50"/>
                </a:solidFill>
                <a:latin typeface="Cairo" panose="00000500000000000000" pitchFamily="2" charset="-78"/>
                <a:cs typeface="Cairo"/>
              </a:rPr>
              <a:t>Cube (tier 3)</a:t>
            </a:r>
            <a:endParaRPr lang="en-US" sz="1600" b="1" dirty="0">
              <a:solidFill>
                <a:srgbClr val="253D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445293" y="914395"/>
            <a:ext cx="3234267" cy="1168625"/>
          </a:xfrm>
          <a:prstGeom prst="rect">
            <a:avLst/>
          </a:prstGeom>
          <a:solidFill>
            <a:srgbClr val="5B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B7F95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41878" y="992317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AREA AND PERIMETER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3539" y="6214609"/>
            <a:ext cx="1517650" cy="278155"/>
          </a:xfrm>
          <a:prstGeom prst="rect">
            <a:avLst/>
          </a:prstGeom>
          <a:solidFill>
            <a:srgbClr val="698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3C426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736" y="6189708"/>
            <a:ext cx="163880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solidFill>
                  <a:srgbClr val="253D50"/>
                </a:solidFill>
                <a:latin typeface="Cairo" panose="00000500000000000000" pitchFamily="2" charset="-78"/>
                <a:cs typeface="Cairo"/>
              </a:rPr>
              <a:t>Cuboid (tier 3)</a:t>
            </a:r>
            <a:endParaRPr lang="en-US" sz="1600" b="1" dirty="0">
              <a:solidFill>
                <a:srgbClr val="253D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1" name="Google Shape;331;gafd90b7396_0_0"/>
          <p:cNvSpPr txBox="1"/>
          <p:nvPr/>
        </p:nvSpPr>
        <p:spPr>
          <a:xfrm>
            <a:off x="53164" y="2382343"/>
            <a:ext cx="2778882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075" tIns="44525" rIns="89075" bIns="445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D50"/>
              </a:buClr>
              <a:buSzPts val="1200"/>
              <a:buFont typeface="Cairo"/>
              <a:buNone/>
            </a:pPr>
            <a:r>
              <a:rPr lang="en-US" sz="1200" b="0" i="0" u="none" strike="noStrike" cap="none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The space occupied by a flat shape. </a:t>
            </a:r>
            <a:endParaRPr sz="1200" b="0" i="0" u="none" strike="noStrike" cap="none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2" name="Google Shape;318;gafd90b7396_0_0"/>
          <p:cNvSpPr txBox="1"/>
          <p:nvPr/>
        </p:nvSpPr>
        <p:spPr>
          <a:xfrm>
            <a:off x="-8567" y="3164039"/>
            <a:ext cx="3237534" cy="42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075" tIns="44525" rIns="89075" bIns="445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D50"/>
              </a:buClr>
              <a:buSzPts val="1200"/>
              <a:buFont typeface="Cairo"/>
              <a:buNone/>
            </a:pPr>
            <a:r>
              <a:rPr lang="en-US" sz="1200" b="0" i="0" u="none" strike="noStrike" cap="none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The distance around a two-dimensional shape. </a:t>
            </a:r>
            <a:endParaRPr sz="1200" b="0" i="0" u="none" strike="noStrike" cap="none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3" name="Google Shape;319;gafd90b7396_0_0"/>
          <p:cNvSpPr txBox="1"/>
          <p:nvPr/>
        </p:nvSpPr>
        <p:spPr>
          <a:xfrm>
            <a:off x="-1" y="3982538"/>
            <a:ext cx="3234267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075" tIns="44525" rIns="89075" bIns="445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D50"/>
              </a:buClr>
              <a:buSzPts val="1200"/>
              <a:buFont typeface="Cairo"/>
              <a:buNone/>
            </a:pPr>
            <a:r>
              <a:rPr lang="en-US" sz="1200" b="0" i="0" u="none" strike="noStrike" cap="none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The space occupied by a three-dimensional shape</a:t>
            </a:r>
            <a:endParaRPr sz="1200" b="0" i="0" u="none" strike="noStrike" cap="none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4" name="Google Shape;320;gafd90b7396_0_0"/>
          <p:cNvSpPr txBox="1"/>
          <p:nvPr/>
        </p:nvSpPr>
        <p:spPr>
          <a:xfrm>
            <a:off x="18760" y="4976344"/>
            <a:ext cx="3480468" cy="39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075" tIns="44525" rIns="89075" bIns="445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D50"/>
              </a:buClr>
              <a:buSzPts val="1200"/>
              <a:buFont typeface="Cairo"/>
              <a:buNone/>
            </a:pPr>
            <a:r>
              <a:rPr lang="en-US" sz="1200" b="0" i="0" u="none" strike="noStrike" cap="none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A shape made up of two or more geometric shapes. </a:t>
            </a:r>
            <a:endParaRPr sz="1200" b="0" i="0" u="none" strike="noStrike" cap="none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9" name="Google Shape;335;gafd90b7396_0_0"/>
          <p:cNvSpPr txBox="1"/>
          <p:nvPr/>
        </p:nvSpPr>
        <p:spPr>
          <a:xfrm>
            <a:off x="71865" y="5743309"/>
            <a:ext cx="3323267" cy="267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075" tIns="44525" rIns="89075" bIns="445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D50"/>
              </a:buClr>
              <a:buSzPts val="1200"/>
              <a:buFont typeface="Cairo"/>
              <a:buNone/>
            </a:pPr>
            <a:r>
              <a:rPr lang="en-US" sz="1200" b="0" i="0" u="none" strike="noStrike" cap="none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A symmetrical three-dimensional shape.</a:t>
            </a:r>
            <a:endParaRPr sz="1200" b="0" i="0" u="none" strike="noStrike" cap="none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0" name="Google Shape;337;gafd90b7396_0_0"/>
          <p:cNvSpPr txBox="1"/>
          <p:nvPr/>
        </p:nvSpPr>
        <p:spPr>
          <a:xfrm>
            <a:off x="95779" y="6572138"/>
            <a:ext cx="2768755" cy="40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075" tIns="44525" rIns="89075" bIns="445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D50"/>
              </a:buClr>
              <a:buSzPts val="1200"/>
              <a:buFont typeface="Cairo"/>
              <a:buNone/>
            </a:pPr>
            <a:r>
              <a:rPr lang="en-US" sz="1200" b="0" i="0" u="none" strike="noStrike" cap="none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A box shape solid object. </a:t>
            </a:r>
            <a:endParaRPr sz="1200" b="0" i="0" u="none" strike="noStrike" cap="none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1" name="Google Shape;317;gafd90b7396_0_0"/>
          <p:cNvSpPr txBox="1"/>
          <p:nvPr/>
        </p:nvSpPr>
        <p:spPr>
          <a:xfrm>
            <a:off x="3830372" y="4902208"/>
            <a:ext cx="2328437" cy="403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075" tIns="44525" rIns="89075" bIns="445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D50"/>
              </a:buClr>
              <a:buSzPts val="1200"/>
              <a:buFont typeface="Cairo"/>
              <a:buNone/>
            </a:pPr>
            <a:r>
              <a:rPr lang="en-US" sz="1200" b="0" i="0" u="none" strike="noStrike" cap="none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We measure </a:t>
            </a:r>
            <a:r>
              <a:rPr lang="en-US" sz="1200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volume in cubic measurements. </a:t>
            </a:r>
            <a:r>
              <a:rPr lang="en-US" sz="1200" b="0" i="0" u="none" strike="noStrike" cap="none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 </a:t>
            </a:r>
            <a:endParaRPr sz="1200" b="0" i="0" u="none" strike="noStrike" cap="none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4" name="Google Shape;329;gafd90b7396_0_0"/>
          <p:cNvSpPr txBox="1"/>
          <p:nvPr/>
        </p:nvSpPr>
        <p:spPr>
          <a:xfrm>
            <a:off x="3784369" y="5573073"/>
            <a:ext cx="2150791" cy="387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075" tIns="44525" rIns="89075" bIns="445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D50"/>
              </a:buClr>
              <a:buSzPts val="1200"/>
              <a:buFont typeface="Cairo"/>
              <a:buNone/>
            </a:pPr>
            <a:r>
              <a:rPr lang="en-US" sz="1200" b="0" i="0" u="none" strike="noStrike" cap="none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Area of a </a:t>
            </a:r>
            <a:r>
              <a:rPr lang="en-US" sz="1200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triangle</a:t>
            </a:r>
            <a:r>
              <a:rPr lang="en-US" sz="1200" b="0" i="0" u="none" strike="noStrike" cap="none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 = 1/2 base x height. </a:t>
            </a:r>
            <a:endParaRPr sz="1200" b="0" i="0" u="none" strike="noStrike" cap="none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5" name="Google Shape;329;gafd90b7396_0_0"/>
          <p:cNvSpPr txBox="1"/>
          <p:nvPr/>
        </p:nvSpPr>
        <p:spPr>
          <a:xfrm>
            <a:off x="3741424" y="6054873"/>
            <a:ext cx="2314137" cy="27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075" tIns="44525" rIns="89075" bIns="445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D50"/>
              </a:buClr>
              <a:buSzPts val="1200"/>
              <a:buFont typeface="Cairo"/>
              <a:buNone/>
            </a:pPr>
            <a:r>
              <a:rPr lang="en-US" sz="1200" b="0" i="0" u="none" strike="noStrike" cap="none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The perimeter of a shape is the total length of the outside of the shape. </a:t>
            </a:r>
            <a:endParaRPr sz="1200" b="0" i="0" u="none" strike="noStrike" cap="none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6" name="Google Shape;329;gafd90b7396_0_0"/>
          <p:cNvSpPr txBox="1"/>
          <p:nvPr/>
        </p:nvSpPr>
        <p:spPr>
          <a:xfrm>
            <a:off x="7006388" y="1835893"/>
            <a:ext cx="2314137" cy="27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075" tIns="44525" rIns="89075" bIns="445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D50"/>
              </a:buClr>
              <a:buSzPts val="1200"/>
              <a:buFont typeface="Cairo"/>
              <a:buNone/>
            </a:pPr>
            <a:r>
              <a:rPr lang="en-US" sz="1200" b="0" i="0" u="none" strike="noStrike" cap="none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Pupils are able to estimate the volume of a cube. </a:t>
            </a:r>
            <a:endParaRPr sz="1200" b="0" i="0" u="none" strike="noStrike" cap="none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9" name="Google Shape;329;gafd90b7396_0_0"/>
          <p:cNvSpPr txBox="1"/>
          <p:nvPr/>
        </p:nvSpPr>
        <p:spPr>
          <a:xfrm>
            <a:off x="7019489" y="2528687"/>
            <a:ext cx="2314137" cy="429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075" tIns="44525" rIns="89075" bIns="445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D50"/>
              </a:buClr>
              <a:buSzPts val="1200"/>
              <a:buFont typeface="Cairo"/>
              <a:buNone/>
            </a:pPr>
            <a:r>
              <a:rPr lang="en-US" sz="1200" b="0" i="0" u="none" strike="noStrike" cap="none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Pupils can calculate the area and perimeter of rectilinear shapes. </a:t>
            </a:r>
            <a:endParaRPr sz="1200" b="0" i="0" u="none" strike="noStrike" cap="none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60" name="Google Shape;329;gafd90b7396_0_0"/>
          <p:cNvSpPr txBox="1"/>
          <p:nvPr/>
        </p:nvSpPr>
        <p:spPr>
          <a:xfrm>
            <a:off x="7019489" y="3173213"/>
            <a:ext cx="2314137" cy="429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075" tIns="44525" rIns="89075" bIns="445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D50"/>
              </a:buClr>
              <a:buSzPts val="1200"/>
              <a:buFont typeface="Cairo"/>
              <a:buNone/>
            </a:pPr>
            <a:r>
              <a:rPr lang="en-US" sz="1200" b="0" i="0" u="none" strike="noStrike" cap="none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Area of a square and a rectangle is length x width. </a:t>
            </a:r>
            <a:endParaRPr sz="1200" b="0" i="0" u="none" strike="noStrike" cap="none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666" y="4377258"/>
            <a:ext cx="3001170" cy="198052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6815666" y="3810717"/>
            <a:ext cx="318346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iro" panose="00000500000000000000" pitchFamily="2" charset="-78"/>
                <a:cs typeface="Cairo"/>
              </a:rPr>
              <a:t>AREA OF A TRIANGLE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338" y="2090615"/>
            <a:ext cx="3101032" cy="202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14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5831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500" b="1" dirty="0">
                <a:solidFill>
                  <a:srgbClr val="5B7F9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YEAR 6 MATHS KNOWLEDGE ORGANISER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210736"/>
            <a:ext cx="3234267" cy="558800"/>
          </a:xfrm>
          <a:prstGeom prst="rect">
            <a:avLst/>
          </a:prstGeom>
          <a:solidFill>
            <a:srgbClr val="5B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B7F9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867" y="1246316"/>
            <a:ext cx="3271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KEY VOCABULARY</a:t>
            </a:r>
          </a:p>
        </p:txBody>
      </p:sp>
      <p:sp>
        <p:nvSpPr>
          <p:cNvPr id="6" name="Rectangle 5"/>
          <p:cNvSpPr/>
          <p:nvPr/>
        </p:nvSpPr>
        <p:spPr>
          <a:xfrm>
            <a:off x="6815666" y="1210736"/>
            <a:ext cx="3090334" cy="558800"/>
          </a:xfrm>
          <a:prstGeom prst="rect">
            <a:avLst/>
          </a:prstGeom>
          <a:solidFill>
            <a:srgbClr val="5B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B7F9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5666" y="1277093"/>
            <a:ext cx="302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PRIOR KNOWLEDGE</a:t>
            </a:r>
            <a:endParaRPr lang="en-US" sz="2400" b="1" dirty="0">
              <a:solidFill>
                <a:schemeClr val="bg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7032" y="4134567"/>
            <a:ext cx="3052568" cy="558800"/>
          </a:xfrm>
          <a:prstGeom prst="rect">
            <a:avLst/>
          </a:prstGeom>
          <a:solidFill>
            <a:srgbClr val="5B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3C42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6165" y="4176119"/>
            <a:ext cx="3183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STICKY KNOWLEDGE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769536"/>
            <a:ext cx="3395133" cy="5088464"/>
          </a:xfrm>
          <a:prstGeom prst="rect">
            <a:avLst/>
          </a:prstGeom>
          <a:solidFill>
            <a:srgbClr val="ED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36143" y="4811217"/>
            <a:ext cx="3052568" cy="1683836"/>
          </a:xfrm>
          <a:prstGeom prst="rect">
            <a:avLst/>
          </a:prstGeom>
          <a:solidFill>
            <a:srgbClr val="ED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29721" y="1769536"/>
            <a:ext cx="3176279" cy="2010403"/>
          </a:xfrm>
          <a:prstGeom prst="rect">
            <a:avLst/>
          </a:prstGeom>
          <a:solidFill>
            <a:srgbClr val="EDF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050181"/>
            <a:ext cx="1692555" cy="294054"/>
          </a:xfrm>
          <a:prstGeom prst="rect">
            <a:avLst/>
          </a:prstGeom>
          <a:solidFill>
            <a:srgbClr val="698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3C42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51140" y="2024550"/>
            <a:ext cx="199574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solidFill>
                  <a:srgbClr val="253D50"/>
                </a:solidFill>
                <a:latin typeface="Cairo" panose="00000500000000000000" pitchFamily="2" charset="-78"/>
                <a:cs typeface="Cairo"/>
              </a:rPr>
              <a:t>Co-ordinate </a:t>
            </a:r>
            <a:r>
              <a:rPr lang="en-US" sz="1100" b="1" dirty="0">
                <a:solidFill>
                  <a:srgbClr val="253D50"/>
                </a:solidFill>
                <a:latin typeface="Cairo" panose="00000500000000000000" pitchFamily="2" charset="-78"/>
                <a:cs typeface="Cairo"/>
              </a:rPr>
              <a:t>(tier 3)</a:t>
            </a:r>
            <a:endParaRPr lang="en-US" sz="1100" b="1">
              <a:solidFill>
                <a:srgbClr val="253D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824042"/>
            <a:ext cx="1517650" cy="278155"/>
          </a:xfrm>
          <a:prstGeom prst="rect">
            <a:avLst/>
          </a:prstGeom>
          <a:solidFill>
            <a:srgbClr val="698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3C42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3650930"/>
            <a:ext cx="1517650" cy="278155"/>
          </a:xfrm>
          <a:prstGeom prst="rect">
            <a:avLst/>
          </a:prstGeom>
          <a:solidFill>
            <a:srgbClr val="698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3C426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20043" y="4564585"/>
            <a:ext cx="1517650" cy="278155"/>
          </a:xfrm>
          <a:prstGeom prst="rect">
            <a:avLst/>
          </a:prstGeom>
          <a:solidFill>
            <a:srgbClr val="698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3C42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868" y="2811050"/>
            <a:ext cx="1134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Quadrant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273" y="3654837"/>
            <a:ext cx="1388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Reflection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3772" y="4563592"/>
            <a:ext cx="1308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Translation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97294" y="4902146"/>
            <a:ext cx="46960" cy="1620817"/>
          </a:xfrm>
          <a:prstGeom prst="rect">
            <a:avLst/>
          </a:prstGeom>
          <a:solidFill>
            <a:srgbClr val="5B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5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63587" y="4936656"/>
            <a:ext cx="101184" cy="79375"/>
          </a:xfrm>
          <a:prstGeom prst="rect">
            <a:avLst/>
          </a:prstGeom>
          <a:solidFill>
            <a:srgbClr val="5B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640238" y="5727166"/>
            <a:ext cx="101186" cy="79375"/>
          </a:xfrm>
          <a:prstGeom prst="rect">
            <a:avLst/>
          </a:prstGeom>
          <a:solidFill>
            <a:srgbClr val="5B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20774" y="6282234"/>
            <a:ext cx="101187" cy="79375"/>
          </a:xfrm>
          <a:prstGeom prst="rect">
            <a:avLst/>
          </a:prstGeom>
          <a:solidFill>
            <a:srgbClr val="5B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815666" y="3822793"/>
            <a:ext cx="3022600" cy="442071"/>
          </a:xfrm>
          <a:prstGeom prst="rect">
            <a:avLst/>
          </a:prstGeom>
          <a:solidFill>
            <a:srgbClr val="5B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Translation</a:t>
            </a:r>
            <a:endParaRPr lang="en-US" dirty="0">
              <a:solidFill>
                <a:srgbClr val="C3C426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816925" y="1767953"/>
            <a:ext cx="51215" cy="2049150"/>
          </a:xfrm>
          <a:prstGeom prst="rect">
            <a:avLst/>
          </a:prstGeom>
          <a:solidFill>
            <a:srgbClr val="5B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75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868143" y="1922867"/>
            <a:ext cx="101184" cy="79375"/>
          </a:xfrm>
          <a:prstGeom prst="rect">
            <a:avLst/>
          </a:prstGeom>
          <a:solidFill>
            <a:srgbClr val="5B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868142" y="2681091"/>
            <a:ext cx="101186" cy="79375"/>
          </a:xfrm>
          <a:prstGeom prst="rect">
            <a:avLst/>
          </a:prstGeom>
          <a:solidFill>
            <a:srgbClr val="5B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868140" y="3346009"/>
            <a:ext cx="101187" cy="79375"/>
          </a:xfrm>
          <a:prstGeom prst="rect">
            <a:avLst/>
          </a:prstGeom>
          <a:solidFill>
            <a:srgbClr val="5B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134" y="5419300"/>
            <a:ext cx="1517650" cy="278155"/>
          </a:xfrm>
          <a:prstGeom prst="rect">
            <a:avLst/>
          </a:prstGeom>
          <a:solidFill>
            <a:srgbClr val="698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3C426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5779" y="5428300"/>
            <a:ext cx="1326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Mirror Line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445293" y="914395"/>
            <a:ext cx="3234267" cy="1168625"/>
          </a:xfrm>
          <a:prstGeom prst="rect">
            <a:avLst/>
          </a:prstGeom>
          <a:solidFill>
            <a:srgbClr val="5B7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B7F95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41878" y="992317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Position and Movement </a:t>
            </a:r>
          </a:p>
        </p:txBody>
      </p:sp>
      <p:sp>
        <p:nvSpPr>
          <p:cNvPr id="41" name="Google Shape;331;gafd90b7396_0_0"/>
          <p:cNvSpPr txBox="1"/>
          <p:nvPr/>
        </p:nvSpPr>
        <p:spPr>
          <a:xfrm>
            <a:off x="110478" y="2345309"/>
            <a:ext cx="2778882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075" tIns="44525" rIns="89075" bIns="44525" anchor="t" anchorCtr="0">
            <a:noAutofit/>
          </a:bodyPr>
          <a:lstStyle/>
          <a:p>
            <a:pPr lvl="0">
              <a:lnSpc>
                <a:spcPct val="90000"/>
              </a:lnSpc>
              <a:buClr>
                <a:srgbClr val="253D50"/>
              </a:buClr>
              <a:buSzPts val="1200"/>
            </a:pPr>
            <a:r>
              <a:rPr lang="en-US" sz="1200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A group of numbers that indicates the position or point.</a:t>
            </a:r>
          </a:p>
        </p:txBody>
      </p:sp>
      <p:sp>
        <p:nvSpPr>
          <p:cNvPr id="42" name="Google Shape;318;gafd90b7396_0_0"/>
          <p:cNvSpPr txBox="1"/>
          <p:nvPr/>
        </p:nvSpPr>
        <p:spPr>
          <a:xfrm>
            <a:off x="112081" y="3205613"/>
            <a:ext cx="3242834" cy="35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075" tIns="44525" rIns="89075" bIns="445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D50"/>
              </a:buClr>
              <a:buSzPts val="1200"/>
              <a:buFont typeface="Cairo"/>
              <a:buNone/>
            </a:pPr>
            <a:r>
              <a:rPr lang="en-US" sz="1200" b="0" i="0" u="none" strike="noStrike" cap="none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The four quarters of a circle. </a:t>
            </a:r>
            <a:endParaRPr sz="1200" b="0" i="0" u="none" strike="noStrike" cap="none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3" name="Google Shape;319;gafd90b7396_0_0"/>
          <p:cNvSpPr txBox="1"/>
          <p:nvPr/>
        </p:nvSpPr>
        <p:spPr>
          <a:xfrm>
            <a:off x="-1" y="3982538"/>
            <a:ext cx="3234267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075" tIns="44525" rIns="89075" bIns="445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D50"/>
              </a:buClr>
              <a:buSzPts val="1200"/>
              <a:buFont typeface="Cairo"/>
              <a:buNone/>
            </a:pPr>
            <a:r>
              <a:rPr lang="en-US" sz="1200" b="0" i="0" u="none" strike="noStrike" cap="none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An image produced as if in a mirror. </a:t>
            </a:r>
            <a:endParaRPr sz="1200" b="0" i="0" u="none" strike="noStrike" cap="none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4" name="Google Shape;320;gafd90b7396_0_0"/>
          <p:cNvSpPr txBox="1"/>
          <p:nvPr/>
        </p:nvSpPr>
        <p:spPr>
          <a:xfrm>
            <a:off x="22875" y="4832710"/>
            <a:ext cx="3480468" cy="7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075" tIns="44525" rIns="89075" bIns="445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D50"/>
              </a:buClr>
              <a:buSzPts val="1200"/>
              <a:buFont typeface="Cairo"/>
              <a:buNone/>
            </a:pPr>
            <a:r>
              <a:rPr lang="en-US" sz="1200" b="0" i="0" u="none" strike="noStrike" cap="none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The process of moving something from one place to another. </a:t>
            </a:r>
            <a:endParaRPr sz="1200" b="0" i="0" u="none" strike="noStrike" cap="none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9" name="Google Shape;335;gafd90b7396_0_0"/>
          <p:cNvSpPr txBox="1"/>
          <p:nvPr/>
        </p:nvSpPr>
        <p:spPr>
          <a:xfrm>
            <a:off x="71865" y="5743309"/>
            <a:ext cx="3323267" cy="267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075" tIns="44525" rIns="89075" bIns="445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D50"/>
              </a:buClr>
              <a:buSzPts val="1200"/>
              <a:buFont typeface="Cairo"/>
              <a:buNone/>
            </a:pPr>
            <a:r>
              <a:rPr lang="en-US" sz="1200" b="0" i="0" u="none" strike="noStrike" cap="none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A line in which images are reflected from.</a:t>
            </a:r>
            <a:endParaRPr sz="1200" b="0" i="0" u="none" strike="noStrike" cap="none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1" name="Google Shape;317;gafd90b7396_0_0"/>
          <p:cNvSpPr txBox="1"/>
          <p:nvPr/>
        </p:nvSpPr>
        <p:spPr>
          <a:xfrm>
            <a:off x="3811353" y="4822301"/>
            <a:ext cx="2328437" cy="403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075" tIns="44525" rIns="89075" bIns="445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D50"/>
              </a:buClr>
              <a:buSzPts val="1200"/>
              <a:buFont typeface="Cairo"/>
              <a:buNone/>
            </a:pPr>
            <a:r>
              <a:rPr lang="en-US" sz="1200" b="0" i="0" u="none" strike="noStrike" cap="none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Co-ordinates can use positive and negative numbers but regardless, the x axis co-ordinate is always written first.  </a:t>
            </a:r>
            <a:endParaRPr sz="1200" b="0" i="0" u="none" strike="noStrike" cap="none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4" name="Google Shape;329;gafd90b7396_0_0"/>
          <p:cNvSpPr txBox="1"/>
          <p:nvPr/>
        </p:nvSpPr>
        <p:spPr>
          <a:xfrm>
            <a:off x="3861127" y="5597577"/>
            <a:ext cx="2150791" cy="387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075" tIns="44525" rIns="89075" bIns="445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D50"/>
              </a:buClr>
              <a:buSzPts val="1200"/>
              <a:buFont typeface="Cairo"/>
              <a:buNone/>
            </a:pPr>
            <a:r>
              <a:rPr lang="en-GB" sz="1200" b="0" i="0" u="none" strike="noStrike" cap="none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To translate a shape properly, each point must move at an equal distance. </a:t>
            </a:r>
            <a:endParaRPr sz="1200" b="0" i="0" u="none" strike="noStrike" cap="none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6" name="Google Shape;329;gafd90b7396_0_0"/>
          <p:cNvSpPr txBox="1"/>
          <p:nvPr/>
        </p:nvSpPr>
        <p:spPr>
          <a:xfrm>
            <a:off x="7006388" y="1835893"/>
            <a:ext cx="2314137" cy="845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075" tIns="44525" rIns="89075" bIns="445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D50"/>
              </a:buClr>
              <a:buSzPts val="1200"/>
              <a:buFont typeface="Cairo"/>
              <a:buNone/>
            </a:pPr>
            <a:r>
              <a:rPr lang="en-GB" sz="1200" b="0" i="0" u="none" strike="noStrike" cap="none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When writing positive co-ordinates, children go along the corridor (x) and up the stairs (y)</a:t>
            </a:r>
            <a:endParaRPr sz="1200" b="0" i="0" u="none" strike="noStrike" cap="none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9" name="Google Shape;329;gafd90b7396_0_0"/>
          <p:cNvSpPr txBox="1"/>
          <p:nvPr/>
        </p:nvSpPr>
        <p:spPr>
          <a:xfrm>
            <a:off x="7019489" y="2528687"/>
            <a:ext cx="2314137" cy="429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075" tIns="44525" rIns="89075" bIns="445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D50"/>
              </a:buClr>
              <a:buSzPts val="1200"/>
              <a:buFont typeface="Cairo"/>
              <a:buNone/>
            </a:pPr>
            <a:r>
              <a:rPr lang="en-GB" sz="1200" b="0" i="0" u="none" strike="noStrike" cap="none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Children use mirrors to find lines of symmetry and understand that reflection means the same. </a:t>
            </a:r>
            <a:endParaRPr sz="1200" b="0" i="0" u="none" strike="noStrike" cap="none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60" name="Google Shape;329;gafd90b7396_0_0"/>
          <p:cNvSpPr txBox="1"/>
          <p:nvPr/>
        </p:nvSpPr>
        <p:spPr>
          <a:xfrm>
            <a:off x="7019489" y="3173213"/>
            <a:ext cx="2314137" cy="429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075" tIns="44525" rIns="89075" bIns="445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D50"/>
              </a:buClr>
              <a:buSzPts val="1200"/>
              <a:buFont typeface="Cairo"/>
              <a:buNone/>
            </a:pPr>
            <a:endParaRPr sz="1200" b="0" i="0" u="none" strike="noStrike" cap="none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61" name="Google Shape;329;gafd90b7396_0_0"/>
          <p:cNvSpPr txBox="1"/>
          <p:nvPr/>
        </p:nvSpPr>
        <p:spPr>
          <a:xfrm>
            <a:off x="3858530" y="6139130"/>
            <a:ext cx="2314137" cy="60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075" tIns="44525" rIns="89075" bIns="445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D50"/>
              </a:buClr>
              <a:buSzPts val="1200"/>
              <a:buFont typeface="Cairo"/>
              <a:buNone/>
            </a:pPr>
            <a:r>
              <a:rPr lang="en-GB" sz="1200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When translating a shape, the orientation of the shape does not move. </a:t>
            </a:r>
            <a:r>
              <a:rPr lang="en-GB" sz="1200" b="0" i="0" u="none" strike="noStrike" cap="none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. </a:t>
            </a:r>
            <a:endParaRPr sz="1200" b="0" i="0" u="none" strike="noStrike" cap="none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63" name="Google Shape;329;gafd90b7396_0_0"/>
          <p:cNvSpPr txBox="1"/>
          <p:nvPr/>
        </p:nvSpPr>
        <p:spPr>
          <a:xfrm>
            <a:off x="7069650" y="3215612"/>
            <a:ext cx="2314137" cy="571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075" tIns="44525" rIns="89075" bIns="445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3D50"/>
              </a:buClr>
              <a:buSzPts val="1200"/>
              <a:buFont typeface="Cairo"/>
              <a:buNone/>
            </a:pPr>
            <a:r>
              <a:rPr lang="en-GB" sz="1200" b="0" i="0" u="none" strike="noStrike" cap="none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The x axis is horizontal and the y axis is vertical. </a:t>
            </a:r>
            <a:endParaRPr sz="1200" b="0" i="0" u="none" strike="noStrike" cap="none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64" name="Google Shape;384;gafd90b7396_0_111" descr="9B2E4B24-0325-47B1-8013-D043AAC07EC9-L0-001.jpeg"/>
          <p:cNvPicPr preferRelativeResize="0"/>
          <p:nvPr/>
        </p:nvPicPr>
        <p:blipFill rotWithShape="1">
          <a:blip r:embed="rId2">
            <a:alphaModFix/>
          </a:blip>
          <a:srcRect t="27177"/>
          <a:stretch/>
        </p:blipFill>
        <p:spPr>
          <a:xfrm>
            <a:off x="6716699" y="4418212"/>
            <a:ext cx="3146139" cy="2209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357" y="2100351"/>
            <a:ext cx="2915526" cy="2028674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-14694" y="5969468"/>
            <a:ext cx="1517650" cy="278155"/>
          </a:xfrm>
          <a:prstGeom prst="rect">
            <a:avLst/>
          </a:prstGeom>
          <a:solidFill>
            <a:srgbClr val="698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3C426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0867" y="5946423"/>
            <a:ext cx="1326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Intervals</a:t>
            </a:r>
          </a:p>
        </p:txBody>
      </p:sp>
      <p:sp>
        <p:nvSpPr>
          <p:cNvPr id="69" name="Google Shape;335;gafd90b7396_0_0"/>
          <p:cNvSpPr txBox="1"/>
          <p:nvPr/>
        </p:nvSpPr>
        <p:spPr>
          <a:xfrm>
            <a:off x="131582" y="6342927"/>
            <a:ext cx="3323267" cy="267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075" tIns="44525" rIns="89075" bIns="44525" anchor="t" anchorCtr="0">
            <a:noAutofit/>
          </a:bodyPr>
          <a:lstStyle/>
          <a:p>
            <a:pPr lvl="0">
              <a:lnSpc>
                <a:spcPct val="90000"/>
              </a:lnSpc>
              <a:buClr>
                <a:srgbClr val="253D50"/>
              </a:buClr>
              <a:buSzPts val="1200"/>
            </a:pPr>
            <a:r>
              <a:rPr lang="en-US" sz="1200" dirty="0">
                <a:solidFill>
                  <a:srgbClr val="253D50"/>
                </a:solidFill>
                <a:latin typeface="Cairo"/>
                <a:ea typeface="Cairo"/>
                <a:cs typeface="Cairo"/>
                <a:sym typeface="Cairo"/>
              </a:rPr>
              <a:t>A set of real numbers between two given numbers called the endpoints.</a:t>
            </a:r>
            <a:endParaRPr sz="1200" b="0" i="0" u="none" strike="noStrike" cap="none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  <p:extLst>
      <p:ext uri="{BB962C8B-B14F-4D97-AF65-F5344CB8AC3E}">
        <p14:creationId xmlns:p14="http://schemas.microsoft.com/office/powerpoint/2010/main" val="178165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>
            <a:spLocks noGrp="1"/>
          </p:cNvSpPr>
          <p:nvPr>
            <p:ph type="title"/>
          </p:nvPr>
        </p:nvSpPr>
        <p:spPr>
          <a:xfrm>
            <a:off x="758825" y="195529"/>
            <a:ext cx="8543926" cy="583140"/>
          </a:xfrm>
          <a:prstGeom prst="rect">
            <a:avLst/>
          </a:prstGeom>
        </p:spPr>
        <p:txBody>
          <a:bodyPr/>
          <a:lstStyle>
            <a:lvl1pPr algn="ctr" defTabSz="548640">
              <a:defRPr sz="2100">
                <a:solidFill>
                  <a:srgbClr val="C3C426"/>
                </a:solidFill>
                <a:latin typeface="Cairo Bold"/>
                <a:ea typeface="Cairo Bold"/>
                <a:cs typeface="Cairo Bold"/>
                <a:sym typeface="Cairo Bold"/>
              </a:defRPr>
            </a:lvl1pPr>
          </a:lstStyle>
          <a:p>
            <a:r>
              <a:t>YEAR 6 SCIENCE KNOWLEDGE ORGANISER</a:t>
            </a:r>
          </a:p>
        </p:txBody>
      </p:sp>
      <p:sp>
        <p:nvSpPr>
          <p:cNvPr id="95" name="Rectangle 3"/>
          <p:cNvSpPr/>
          <p:nvPr/>
        </p:nvSpPr>
        <p:spPr>
          <a:xfrm>
            <a:off x="-1" y="934481"/>
            <a:ext cx="3234269" cy="835055"/>
          </a:xfrm>
          <a:prstGeom prst="rect">
            <a:avLst/>
          </a:prstGeom>
          <a:solidFill>
            <a:srgbClr val="C3C42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C3C426"/>
                </a:solidFill>
              </a:defRPr>
            </a:pPr>
            <a:endParaRPr/>
          </a:p>
        </p:txBody>
      </p:sp>
      <p:sp>
        <p:nvSpPr>
          <p:cNvPr id="96" name="TextBox 4"/>
          <p:cNvSpPr txBox="1"/>
          <p:nvPr/>
        </p:nvSpPr>
        <p:spPr>
          <a:xfrm>
            <a:off x="-64034" y="867423"/>
            <a:ext cx="3090335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solidFill>
                  <a:srgbClr val="FFFFFF"/>
                </a:solidFill>
                <a:latin typeface="Cairo Bold"/>
                <a:ea typeface="Cairo Bold"/>
                <a:cs typeface="Cairo Bold"/>
                <a:sym typeface="Cairo Bold"/>
              </a:defRPr>
            </a:lvl1pPr>
          </a:lstStyle>
          <a:p>
            <a:r>
              <a:rPr dirty="0"/>
              <a:t>KEY VOCABULARY</a:t>
            </a:r>
          </a:p>
        </p:txBody>
      </p:sp>
      <p:sp>
        <p:nvSpPr>
          <p:cNvPr id="97" name="Rectangle 5"/>
          <p:cNvSpPr/>
          <p:nvPr/>
        </p:nvSpPr>
        <p:spPr>
          <a:xfrm>
            <a:off x="6815666" y="934481"/>
            <a:ext cx="3090335" cy="835055"/>
          </a:xfrm>
          <a:prstGeom prst="rect">
            <a:avLst/>
          </a:prstGeom>
          <a:solidFill>
            <a:srgbClr val="C3C42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C3C426"/>
                </a:solidFill>
              </a:defRPr>
            </a:pPr>
            <a:endParaRPr/>
          </a:p>
        </p:txBody>
      </p:sp>
      <p:sp>
        <p:nvSpPr>
          <p:cNvPr id="98" name="TextBox 6"/>
          <p:cNvSpPr txBox="1"/>
          <p:nvPr/>
        </p:nvSpPr>
        <p:spPr>
          <a:xfrm>
            <a:off x="6973354" y="961541"/>
            <a:ext cx="2931161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FFFFFF"/>
                </a:solidFill>
                <a:latin typeface="Cairo Bold"/>
                <a:ea typeface="Cairo Bold"/>
                <a:cs typeface="Cairo Bold"/>
                <a:sym typeface="Cairo Bold"/>
              </a:defRPr>
            </a:lvl1pPr>
          </a:lstStyle>
          <a:p>
            <a:r>
              <a:rPr dirty="0"/>
              <a:t>PRIOR KNOWLEDGE</a:t>
            </a:r>
          </a:p>
        </p:txBody>
      </p:sp>
      <p:sp>
        <p:nvSpPr>
          <p:cNvPr id="99" name="Rectangle 7"/>
          <p:cNvSpPr/>
          <p:nvPr/>
        </p:nvSpPr>
        <p:spPr>
          <a:xfrm>
            <a:off x="3536143" y="3673369"/>
            <a:ext cx="3052569" cy="682214"/>
          </a:xfrm>
          <a:prstGeom prst="rect">
            <a:avLst/>
          </a:prstGeom>
          <a:solidFill>
            <a:srgbClr val="C3C42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C3C426"/>
                </a:solidFill>
              </a:defRPr>
            </a:pPr>
            <a:endParaRPr/>
          </a:p>
        </p:txBody>
      </p:sp>
      <p:sp>
        <p:nvSpPr>
          <p:cNvPr id="100" name="TextBox 8"/>
          <p:cNvSpPr txBox="1"/>
          <p:nvPr/>
        </p:nvSpPr>
        <p:spPr>
          <a:xfrm>
            <a:off x="3528162" y="3607515"/>
            <a:ext cx="3092028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FFFFFF"/>
                </a:solidFill>
                <a:latin typeface="Cairo Bold"/>
                <a:ea typeface="Cairo Bold"/>
                <a:cs typeface="Cairo Bold"/>
                <a:sym typeface="Cairo Bold"/>
              </a:defRPr>
            </a:lvl1pPr>
          </a:lstStyle>
          <a:p>
            <a:r>
              <a:rPr dirty="0"/>
              <a:t>STICKY KNOWLEDGE</a:t>
            </a:r>
          </a:p>
        </p:txBody>
      </p:sp>
      <p:sp>
        <p:nvSpPr>
          <p:cNvPr id="101" name="Rectangle 9"/>
          <p:cNvSpPr/>
          <p:nvPr/>
        </p:nvSpPr>
        <p:spPr>
          <a:xfrm>
            <a:off x="-1" y="1769536"/>
            <a:ext cx="3395135" cy="5088464"/>
          </a:xfrm>
          <a:prstGeom prst="rect">
            <a:avLst/>
          </a:prstGeom>
          <a:solidFill>
            <a:srgbClr val="F7F6D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2" name="Rectangle 10"/>
          <p:cNvSpPr/>
          <p:nvPr/>
        </p:nvSpPr>
        <p:spPr>
          <a:xfrm>
            <a:off x="3536143" y="4353585"/>
            <a:ext cx="3052569" cy="2504416"/>
          </a:xfrm>
          <a:prstGeom prst="rect">
            <a:avLst/>
          </a:prstGeom>
          <a:solidFill>
            <a:srgbClr val="F7F6D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3" name="Rectangle 11"/>
          <p:cNvSpPr/>
          <p:nvPr/>
        </p:nvSpPr>
        <p:spPr>
          <a:xfrm>
            <a:off x="6729721" y="1769535"/>
            <a:ext cx="3176280" cy="2010405"/>
          </a:xfrm>
          <a:prstGeom prst="rect">
            <a:avLst/>
          </a:prstGeom>
          <a:solidFill>
            <a:srgbClr val="F7F6D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4" name="Rectangle 12"/>
          <p:cNvSpPr/>
          <p:nvPr/>
        </p:nvSpPr>
        <p:spPr>
          <a:xfrm>
            <a:off x="0" y="1922866"/>
            <a:ext cx="1517650" cy="278156"/>
          </a:xfrm>
          <a:prstGeom prst="rect">
            <a:avLst/>
          </a:prstGeom>
          <a:solidFill>
            <a:srgbClr val="C3C42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C3C426"/>
                </a:solidFill>
              </a:defRPr>
            </a:pPr>
            <a:endParaRPr/>
          </a:p>
        </p:txBody>
      </p:sp>
      <p:sp>
        <p:nvSpPr>
          <p:cNvPr id="105" name="TextBox 13"/>
          <p:cNvSpPr txBox="1"/>
          <p:nvPr/>
        </p:nvSpPr>
        <p:spPr>
          <a:xfrm>
            <a:off x="16087" y="1887957"/>
            <a:ext cx="1043094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253D50"/>
                </a:solidFill>
                <a:latin typeface="Cairo Bold"/>
                <a:ea typeface="Cairo Bold"/>
                <a:cs typeface="Cairo Bold"/>
                <a:sym typeface="Cairo Bold"/>
              </a:defRPr>
            </a:lvl1pPr>
          </a:lstStyle>
          <a:p>
            <a:r>
              <a:rPr dirty="0"/>
              <a:t>Circuit</a:t>
            </a:r>
          </a:p>
        </p:txBody>
      </p:sp>
      <p:sp>
        <p:nvSpPr>
          <p:cNvPr id="106" name="Rectangle 14"/>
          <p:cNvSpPr/>
          <p:nvPr/>
        </p:nvSpPr>
        <p:spPr>
          <a:xfrm>
            <a:off x="0" y="2608330"/>
            <a:ext cx="1517650" cy="278156"/>
          </a:xfrm>
          <a:prstGeom prst="rect">
            <a:avLst/>
          </a:prstGeom>
          <a:solidFill>
            <a:srgbClr val="C3C42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C3C426"/>
                </a:solidFill>
              </a:defRPr>
            </a:pPr>
            <a:endParaRPr/>
          </a:p>
        </p:txBody>
      </p:sp>
      <p:sp>
        <p:nvSpPr>
          <p:cNvPr id="107" name="Rectangle 15"/>
          <p:cNvSpPr/>
          <p:nvPr/>
        </p:nvSpPr>
        <p:spPr>
          <a:xfrm>
            <a:off x="0" y="3300242"/>
            <a:ext cx="1517650" cy="278156"/>
          </a:xfrm>
          <a:prstGeom prst="rect">
            <a:avLst/>
          </a:prstGeom>
          <a:solidFill>
            <a:srgbClr val="C3C42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C3C426"/>
                </a:solidFill>
              </a:defRPr>
            </a:pPr>
            <a:endParaRPr/>
          </a:p>
        </p:txBody>
      </p:sp>
      <p:sp>
        <p:nvSpPr>
          <p:cNvPr id="108" name="TextBox 17"/>
          <p:cNvSpPr txBox="1"/>
          <p:nvPr/>
        </p:nvSpPr>
        <p:spPr>
          <a:xfrm>
            <a:off x="16087" y="2549892"/>
            <a:ext cx="1043094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253D50"/>
                </a:solidFill>
                <a:latin typeface="Cairo Bold"/>
                <a:ea typeface="Cairo Bold"/>
                <a:cs typeface="Cairo Bold"/>
                <a:sym typeface="Cairo Bold"/>
              </a:defRPr>
            </a:lvl1pPr>
          </a:lstStyle>
          <a:p>
            <a:r>
              <a:rPr dirty="0"/>
              <a:t>Cell</a:t>
            </a:r>
          </a:p>
        </p:txBody>
      </p:sp>
      <p:sp>
        <p:nvSpPr>
          <p:cNvPr id="109" name="TextBox 18"/>
          <p:cNvSpPr txBox="1"/>
          <p:nvPr/>
        </p:nvSpPr>
        <p:spPr>
          <a:xfrm>
            <a:off x="26757" y="3269726"/>
            <a:ext cx="1043094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253D50"/>
                </a:solidFill>
                <a:latin typeface="Cairo Bold"/>
                <a:ea typeface="Cairo Bold"/>
                <a:cs typeface="Cairo Bold"/>
                <a:sym typeface="Cairo Bold"/>
              </a:defRPr>
            </a:lvl1pPr>
          </a:lstStyle>
          <a:p>
            <a:r>
              <a:rPr dirty="0"/>
              <a:t>Conductor</a:t>
            </a:r>
          </a:p>
        </p:txBody>
      </p:sp>
      <p:sp>
        <p:nvSpPr>
          <p:cNvPr id="110" name="TextBox 20"/>
          <p:cNvSpPr txBox="1"/>
          <p:nvPr/>
        </p:nvSpPr>
        <p:spPr>
          <a:xfrm>
            <a:off x="3847918" y="4404767"/>
            <a:ext cx="2560683" cy="588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70000"/>
              </a:lnSpc>
              <a:defRPr sz="1200">
                <a:solidFill>
                  <a:srgbClr val="253D50"/>
                </a:solidFill>
                <a:latin typeface="Cairo Regular"/>
                <a:ea typeface="Cairo Regular"/>
                <a:cs typeface="Cairo Regular"/>
                <a:sym typeface="Cairo Regular"/>
              </a:defRPr>
            </a:lvl1pPr>
          </a:lstStyle>
          <a:p>
            <a:r>
              <a:t>Electricity is a type of energy and can only flow through a complete circuit.</a:t>
            </a:r>
          </a:p>
        </p:txBody>
      </p:sp>
      <p:sp>
        <p:nvSpPr>
          <p:cNvPr id="111" name="Rectangle 24"/>
          <p:cNvSpPr/>
          <p:nvPr/>
        </p:nvSpPr>
        <p:spPr>
          <a:xfrm>
            <a:off x="3609973" y="4353585"/>
            <a:ext cx="51218" cy="2504416"/>
          </a:xfrm>
          <a:prstGeom prst="rect">
            <a:avLst/>
          </a:prstGeom>
          <a:solidFill>
            <a:srgbClr val="C3C42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7500"/>
                </a:solidFill>
              </a:defRPr>
            </a:pPr>
            <a:endParaRPr/>
          </a:p>
        </p:txBody>
      </p:sp>
      <p:sp>
        <p:nvSpPr>
          <p:cNvPr id="112" name="Rectangle 26"/>
          <p:cNvSpPr/>
          <p:nvPr/>
        </p:nvSpPr>
        <p:spPr>
          <a:xfrm>
            <a:off x="3661192" y="4508500"/>
            <a:ext cx="101185" cy="79375"/>
          </a:xfrm>
          <a:prstGeom prst="rect">
            <a:avLst/>
          </a:prstGeom>
          <a:solidFill>
            <a:srgbClr val="C3C42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3" name="Rectangle 27"/>
          <p:cNvSpPr/>
          <p:nvPr/>
        </p:nvSpPr>
        <p:spPr>
          <a:xfrm>
            <a:off x="3661190" y="5285970"/>
            <a:ext cx="101187" cy="79376"/>
          </a:xfrm>
          <a:prstGeom prst="rect">
            <a:avLst/>
          </a:prstGeom>
          <a:solidFill>
            <a:srgbClr val="C3C42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4" name="Rectangle 28"/>
          <p:cNvSpPr/>
          <p:nvPr/>
        </p:nvSpPr>
        <p:spPr>
          <a:xfrm>
            <a:off x="3661190" y="6096745"/>
            <a:ext cx="101188" cy="79376"/>
          </a:xfrm>
          <a:prstGeom prst="rect">
            <a:avLst/>
          </a:prstGeom>
          <a:solidFill>
            <a:srgbClr val="C3C42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" name="Rectangle 32"/>
          <p:cNvSpPr/>
          <p:nvPr/>
        </p:nvSpPr>
        <p:spPr>
          <a:xfrm>
            <a:off x="6815666" y="3618649"/>
            <a:ext cx="3090335" cy="720091"/>
          </a:xfrm>
          <a:prstGeom prst="rect">
            <a:avLst/>
          </a:prstGeom>
          <a:solidFill>
            <a:srgbClr val="C3C42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C3C426"/>
                </a:solidFill>
              </a:defRPr>
            </a:pPr>
            <a:endParaRPr/>
          </a:p>
        </p:txBody>
      </p:sp>
      <p:sp>
        <p:nvSpPr>
          <p:cNvPr id="116" name="TextBox 33"/>
          <p:cNvSpPr txBox="1"/>
          <p:nvPr/>
        </p:nvSpPr>
        <p:spPr>
          <a:xfrm>
            <a:off x="6831692" y="3535476"/>
            <a:ext cx="2931161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FFFFFF"/>
                </a:solidFill>
                <a:latin typeface="Cairo Bold"/>
                <a:ea typeface="Cairo Bold"/>
                <a:cs typeface="Cairo Bold"/>
                <a:sym typeface="Cairo Bold"/>
              </a:defRPr>
            </a:lvl1pPr>
          </a:lstStyle>
          <a:p>
            <a:r>
              <a:rPr dirty="0"/>
              <a:t>CIRCUIT DIAGRAMS</a:t>
            </a:r>
          </a:p>
        </p:txBody>
      </p:sp>
      <p:sp>
        <p:nvSpPr>
          <p:cNvPr id="117" name="Rectangle 34"/>
          <p:cNvSpPr/>
          <p:nvPr/>
        </p:nvSpPr>
        <p:spPr>
          <a:xfrm>
            <a:off x="6709640" y="4270927"/>
            <a:ext cx="3176280" cy="2520846"/>
          </a:xfrm>
          <a:prstGeom prst="rect">
            <a:avLst/>
          </a:prstGeom>
          <a:solidFill>
            <a:srgbClr val="F7F6D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8" name="TextBox 35"/>
          <p:cNvSpPr txBox="1"/>
          <p:nvPr/>
        </p:nvSpPr>
        <p:spPr>
          <a:xfrm>
            <a:off x="3805147" y="5121922"/>
            <a:ext cx="2695076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70000"/>
              </a:lnSpc>
              <a:defRPr sz="1200">
                <a:solidFill>
                  <a:srgbClr val="253D50"/>
                </a:solidFill>
                <a:latin typeface="Cairo Regular"/>
                <a:ea typeface="Cairo Regular"/>
                <a:cs typeface="Cairo Regular"/>
                <a:sym typeface="Cairo Regular"/>
              </a:defRPr>
            </a:lvl1pPr>
          </a:lstStyle>
          <a:p>
            <a:r>
              <a:t>The brightness of a bulb or the volume of a buzzer depends on the number of batteries used in the circuit. </a:t>
            </a:r>
          </a:p>
        </p:txBody>
      </p:sp>
      <p:sp>
        <p:nvSpPr>
          <p:cNvPr id="119" name="TextBox 36"/>
          <p:cNvSpPr txBox="1"/>
          <p:nvPr/>
        </p:nvSpPr>
        <p:spPr>
          <a:xfrm>
            <a:off x="3828867" y="5942506"/>
            <a:ext cx="2653819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70000"/>
              </a:lnSpc>
              <a:defRPr sz="1200">
                <a:solidFill>
                  <a:srgbClr val="253D50"/>
                </a:solidFill>
                <a:latin typeface="Cairo Regular"/>
                <a:ea typeface="Cairo Regular"/>
                <a:cs typeface="Cairo Regular"/>
                <a:sym typeface="Cairo Regular"/>
              </a:defRPr>
            </a:lvl1pPr>
          </a:lstStyle>
          <a:p>
            <a:r>
              <a:t>Some materials conduct electricity and others do not. They can be categorised into conductors and insulators. </a:t>
            </a:r>
          </a:p>
        </p:txBody>
      </p:sp>
      <p:sp>
        <p:nvSpPr>
          <p:cNvPr id="120" name="TextBox 40"/>
          <p:cNvSpPr txBox="1"/>
          <p:nvPr/>
        </p:nvSpPr>
        <p:spPr>
          <a:xfrm>
            <a:off x="1553579" y="1769535"/>
            <a:ext cx="1791653" cy="821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50000"/>
              </a:lnSpc>
              <a:defRPr sz="1200">
                <a:solidFill>
                  <a:srgbClr val="253D50"/>
                </a:solidFill>
                <a:latin typeface="Cairo Regular"/>
                <a:ea typeface="Cairo Regular"/>
                <a:cs typeface="Cairo Regular"/>
                <a:sym typeface="Cairo Regular"/>
              </a:defRPr>
            </a:lvl1pPr>
          </a:lstStyle>
          <a:p>
            <a:r>
              <a:rPr dirty="0"/>
              <a:t>A complete and closed path around which a circulating electric current can flow.</a:t>
            </a:r>
          </a:p>
        </p:txBody>
      </p:sp>
      <p:sp>
        <p:nvSpPr>
          <p:cNvPr id="121" name="TextBox 43"/>
          <p:cNvSpPr txBox="1"/>
          <p:nvPr/>
        </p:nvSpPr>
        <p:spPr>
          <a:xfrm>
            <a:off x="6973354" y="6372365"/>
            <a:ext cx="2744895" cy="579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60000"/>
              </a:lnSpc>
              <a:defRPr sz="1300">
                <a:solidFill>
                  <a:srgbClr val="253D50"/>
                </a:solidFill>
                <a:latin typeface="Cairo Regular"/>
                <a:ea typeface="Cairo Regular"/>
                <a:cs typeface="Cairo Regular"/>
                <a:sym typeface="Cairo Regular"/>
              </a:defRPr>
            </a:lvl1pPr>
          </a:lstStyle>
          <a:p>
            <a:r>
              <a:rPr dirty="0"/>
              <a:t>These are the symbols found in circuit diagrams</a:t>
            </a:r>
          </a:p>
        </p:txBody>
      </p:sp>
      <p:sp>
        <p:nvSpPr>
          <p:cNvPr id="122" name="Rectangle 39"/>
          <p:cNvSpPr/>
          <p:nvPr/>
        </p:nvSpPr>
        <p:spPr>
          <a:xfrm>
            <a:off x="6820952" y="1767951"/>
            <a:ext cx="51216" cy="2011989"/>
          </a:xfrm>
          <a:prstGeom prst="rect">
            <a:avLst/>
          </a:prstGeom>
          <a:solidFill>
            <a:srgbClr val="C3C42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7500"/>
                </a:solidFill>
              </a:defRPr>
            </a:pPr>
            <a:endParaRPr/>
          </a:p>
        </p:txBody>
      </p:sp>
      <p:sp>
        <p:nvSpPr>
          <p:cNvPr id="123" name="Rectangle 44"/>
          <p:cNvSpPr/>
          <p:nvPr/>
        </p:nvSpPr>
        <p:spPr>
          <a:xfrm>
            <a:off x="6872169" y="1824053"/>
            <a:ext cx="101185" cy="79376"/>
          </a:xfrm>
          <a:prstGeom prst="rect">
            <a:avLst/>
          </a:prstGeom>
          <a:solidFill>
            <a:srgbClr val="C3C42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Rectangle 45"/>
          <p:cNvSpPr/>
          <p:nvPr/>
        </p:nvSpPr>
        <p:spPr>
          <a:xfrm>
            <a:off x="6872169" y="2507346"/>
            <a:ext cx="101187" cy="79376"/>
          </a:xfrm>
          <a:prstGeom prst="rect">
            <a:avLst/>
          </a:prstGeom>
          <a:solidFill>
            <a:srgbClr val="C3C42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5" name="Rectangle 46"/>
          <p:cNvSpPr/>
          <p:nvPr/>
        </p:nvSpPr>
        <p:spPr>
          <a:xfrm>
            <a:off x="6872169" y="3080604"/>
            <a:ext cx="101188" cy="79376"/>
          </a:xfrm>
          <a:prstGeom prst="rect">
            <a:avLst/>
          </a:prstGeom>
          <a:solidFill>
            <a:srgbClr val="C3C42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Rectangle 47"/>
          <p:cNvSpPr/>
          <p:nvPr/>
        </p:nvSpPr>
        <p:spPr>
          <a:xfrm>
            <a:off x="6878025" y="3915683"/>
            <a:ext cx="101188" cy="79376"/>
          </a:xfrm>
          <a:prstGeom prst="rect">
            <a:avLst/>
          </a:prstGeom>
          <a:solidFill>
            <a:srgbClr val="C3C42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TextBox 48"/>
          <p:cNvSpPr txBox="1"/>
          <p:nvPr/>
        </p:nvSpPr>
        <p:spPr>
          <a:xfrm>
            <a:off x="7047650" y="1794241"/>
            <a:ext cx="2744895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70000"/>
              </a:lnSpc>
              <a:defRPr sz="1200">
                <a:solidFill>
                  <a:srgbClr val="253D50"/>
                </a:solidFill>
                <a:latin typeface="Cairo Regular"/>
                <a:ea typeface="Cairo Regular"/>
                <a:cs typeface="Cairo Regular"/>
                <a:sym typeface="Cairo Regular"/>
              </a:defRPr>
            </a:lvl1pPr>
          </a:lstStyle>
          <a:p>
            <a:r>
              <a:rPr dirty="0"/>
              <a:t>Students know that electricity flows through wires and gives power to our devices and homes.</a:t>
            </a:r>
          </a:p>
        </p:txBody>
      </p:sp>
      <p:sp>
        <p:nvSpPr>
          <p:cNvPr id="128" name="TextBox 49"/>
          <p:cNvSpPr txBox="1"/>
          <p:nvPr/>
        </p:nvSpPr>
        <p:spPr>
          <a:xfrm>
            <a:off x="7047650" y="2479615"/>
            <a:ext cx="2626366" cy="588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70000"/>
              </a:lnSpc>
              <a:defRPr sz="1200">
                <a:solidFill>
                  <a:srgbClr val="253D50"/>
                </a:solidFill>
                <a:latin typeface="Cairo Regular"/>
                <a:ea typeface="Cairo Regular"/>
                <a:cs typeface="Cairo Regular"/>
                <a:sym typeface="Cairo Regular"/>
              </a:defRPr>
            </a:lvl1pPr>
          </a:lstStyle>
          <a:p>
            <a:r>
              <a:rPr dirty="0"/>
              <a:t>Students know that batteries are the source of power within a circuit.</a:t>
            </a:r>
          </a:p>
        </p:txBody>
      </p:sp>
      <p:sp>
        <p:nvSpPr>
          <p:cNvPr id="129" name="TextBox 50"/>
          <p:cNvSpPr txBox="1"/>
          <p:nvPr/>
        </p:nvSpPr>
        <p:spPr>
          <a:xfrm>
            <a:off x="7024567" y="3030638"/>
            <a:ext cx="2695076" cy="792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70000"/>
              </a:lnSpc>
              <a:defRPr sz="1200">
                <a:solidFill>
                  <a:srgbClr val="253D50"/>
                </a:solidFill>
                <a:latin typeface="Cairo Regular"/>
                <a:ea typeface="Cairo Regular"/>
                <a:cs typeface="Cairo Regular"/>
                <a:sym typeface="Cairo Regular"/>
              </a:defRPr>
            </a:lvl1pPr>
          </a:lstStyle>
          <a:p>
            <a:r>
              <a:rPr dirty="0"/>
              <a:t>Students know some of the symbols used to represent parts of a circuit diagram.</a:t>
            </a:r>
          </a:p>
        </p:txBody>
      </p:sp>
      <p:sp>
        <p:nvSpPr>
          <p:cNvPr id="130" name="Rectangle 7"/>
          <p:cNvSpPr/>
          <p:nvPr/>
        </p:nvSpPr>
        <p:spPr>
          <a:xfrm>
            <a:off x="3550849" y="1012806"/>
            <a:ext cx="3052569" cy="801064"/>
          </a:xfrm>
          <a:prstGeom prst="rect">
            <a:avLst/>
          </a:prstGeom>
          <a:solidFill>
            <a:srgbClr val="C3C42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C3C426"/>
                </a:solidFill>
              </a:defRPr>
            </a:pPr>
            <a:endParaRPr/>
          </a:p>
        </p:txBody>
      </p:sp>
      <p:sp>
        <p:nvSpPr>
          <p:cNvPr id="131" name="TextBox 8"/>
          <p:cNvSpPr txBox="1"/>
          <p:nvPr/>
        </p:nvSpPr>
        <p:spPr>
          <a:xfrm>
            <a:off x="3528162" y="1120077"/>
            <a:ext cx="3092028" cy="78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900">
                <a:solidFill>
                  <a:srgbClr val="FFFFFF"/>
                </a:solidFill>
                <a:latin typeface="Cairo Bold"/>
                <a:ea typeface="Cairo Bold"/>
                <a:cs typeface="Cairo Bold"/>
                <a:sym typeface="Cairo Bold"/>
              </a:defRPr>
            </a:lvl1pPr>
          </a:lstStyle>
          <a:p>
            <a:r>
              <a:t>ELECTRICITY</a:t>
            </a:r>
          </a:p>
        </p:txBody>
      </p:sp>
      <p:pic>
        <p:nvPicPr>
          <p:cNvPr id="13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137" y="1912036"/>
            <a:ext cx="3022601" cy="1725403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Rectangle 12"/>
          <p:cNvSpPr/>
          <p:nvPr/>
        </p:nvSpPr>
        <p:spPr>
          <a:xfrm>
            <a:off x="0" y="3920261"/>
            <a:ext cx="1517650" cy="278156"/>
          </a:xfrm>
          <a:prstGeom prst="rect">
            <a:avLst/>
          </a:prstGeom>
          <a:solidFill>
            <a:srgbClr val="C3C42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C3C426"/>
                </a:solidFill>
              </a:defRPr>
            </a:pPr>
            <a:endParaRPr/>
          </a:p>
        </p:txBody>
      </p:sp>
      <p:sp>
        <p:nvSpPr>
          <p:cNvPr id="134" name="TextBox 13"/>
          <p:cNvSpPr txBox="1"/>
          <p:nvPr/>
        </p:nvSpPr>
        <p:spPr>
          <a:xfrm>
            <a:off x="26757" y="3874758"/>
            <a:ext cx="1043094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253D50"/>
                </a:solidFill>
                <a:latin typeface="Cairo Bold"/>
                <a:ea typeface="Cairo Bold"/>
                <a:cs typeface="Cairo Bold"/>
                <a:sym typeface="Cairo Bold"/>
              </a:defRPr>
            </a:lvl1pPr>
          </a:lstStyle>
          <a:p>
            <a:r>
              <a:rPr dirty="0"/>
              <a:t>Current</a:t>
            </a:r>
          </a:p>
        </p:txBody>
      </p:sp>
      <p:sp>
        <p:nvSpPr>
          <p:cNvPr id="135" name="Rectangle 14"/>
          <p:cNvSpPr/>
          <p:nvPr/>
        </p:nvSpPr>
        <p:spPr>
          <a:xfrm>
            <a:off x="0" y="4691988"/>
            <a:ext cx="1517650" cy="278156"/>
          </a:xfrm>
          <a:prstGeom prst="rect">
            <a:avLst/>
          </a:prstGeom>
          <a:solidFill>
            <a:srgbClr val="C3C42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C3C426"/>
                </a:solidFill>
              </a:defRPr>
            </a:pPr>
            <a:endParaRPr/>
          </a:p>
        </p:txBody>
      </p:sp>
      <p:sp>
        <p:nvSpPr>
          <p:cNvPr id="136" name="Rectangle 15"/>
          <p:cNvSpPr/>
          <p:nvPr/>
        </p:nvSpPr>
        <p:spPr>
          <a:xfrm>
            <a:off x="0" y="5383901"/>
            <a:ext cx="1517650" cy="278156"/>
          </a:xfrm>
          <a:prstGeom prst="rect">
            <a:avLst/>
          </a:prstGeom>
          <a:solidFill>
            <a:srgbClr val="C3C42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C3C426"/>
                </a:solidFill>
              </a:defRPr>
            </a:pPr>
            <a:endParaRPr/>
          </a:p>
        </p:txBody>
      </p:sp>
      <p:sp>
        <p:nvSpPr>
          <p:cNvPr id="137" name="TextBox 17"/>
          <p:cNvSpPr txBox="1"/>
          <p:nvPr/>
        </p:nvSpPr>
        <p:spPr>
          <a:xfrm>
            <a:off x="16087" y="4684601"/>
            <a:ext cx="1043094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253D50"/>
                </a:solidFill>
                <a:latin typeface="Cairo Bold"/>
                <a:ea typeface="Cairo Bold"/>
                <a:cs typeface="Cairo Bold"/>
                <a:sym typeface="Cairo Bold"/>
              </a:defRPr>
            </a:lvl1pPr>
          </a:lstStyle>
          <a:p>
            <a:r>
              <a:rPr dirty="0"/>
              <a:t>Voltage</a:t>
            </a:r>
          </a:p>
        </p:txBody>
      </p:sp>
      <p:sp>
        <p:nvSpPr>
          <p:cNvPr id="138" name="TextBox 18"/>
          <p:cNvSpPr txBox="1"/>
          <p:nvPr/>
        </p:nvSpPr>
        <p:spPr>
          <a:xfrm>
            <a:off x="3602" y="5351805"/>
            <a:ext cx="1043094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253D50"/>
                </a:solidFill>
                <a:latin typeface="Cairo Bold"/>
                <a:ea typeface="Cairo Bold"/>
                <a:cs typeface="Cairo Bold"/>
                <a:sym typeface="Cairo Bold"/>
              </a:defRPr>
            </a:lvl1pPr>
          </a:lstStyle>
          <a:p>
            <a:r>
              <a:rPr dirty="0"/>
              <a:t>Electricity</a:t>
            </a:r>
          </a:p>
        </p:txBody>
      </p:sp>
      <p:sp>
        <p:nvSpPr>
          <p:cNvPr id="139" name="Rectangle 15"/>
          <p:cNvSpPr/>
          <p:nvPr/>
        </p:nvSpPr>
        <p:spPr>
          <a:xfrm>
            <a:off x="0" y="6059740"/>
            <a:ext cx="1517650" cy="278156"/>
          </a:xfrm>
          <a:prstGeom prst="rect">
            <a:avLst/>
          </a:prstGeom>
          <a:solidFill>
            <a:srgbClr val="C3C42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C3C426"/>
                </a:solidFill>
              </a:defRPr>
            </a:pPr>
            <a:endParaRPr/>
          </a:p>
        </p:txBody>
      </p:sp>
      <p:sp>
        <p:nvSpPr>
          <p:cNvPr id="140" name="TextBox 18"/>
          <p:cNvSpPr txBox="1"/>
          <p:nvPr/>
        </p:nvSpPr>
        <p:spPr>
          <a:xfrm>
            <a:off x="26757" y="6010451"/>
            <a:ext cx="1043094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253D50"/>
                </a:solidFill>
                <a:latin typeface="Cairo Bold"/>
                <a:ea typeface="Cairo Bold"/>
                <a:cs typeface="Cairo Bold"/>
                <a:sym typeface="Cairo Bold"/>
              </a:defRPr>
            </a:lvl1pPr>
          </a:lstStyle>
          <a:p>
            <a:r>
              <a:rPr dirty="0"/>
              <a:t>Insulator</a:t>
            </a:r>
          </a:p>
        </p:txBody>
      </p:sp>
      <p:sp>
        <p:nvSpPr>
          <p:cNvPr id="141" name="TextBox 40"/>
          <p:cNvSpPr txBox="1"/>
          <p:nvPr/>
        </p:nvSpPr>
        <p:spPr>
          <a:xfrm>
            <a:off x="1553579" y="2544830"/>
            <a:ext cx="1791653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50000"/>
              </a:lnSpc>
              <a:defRPr sz="1200">
                <a:solidFill>
                  <a:srgbClr val="253D50"/>
                </a:solidFill>
                <a:latin typeface="Cairo Regular"/>
                <a:ea typeface="Cairo Regular"/>
                <a:cs typeface="Cairo Regular"/>
                <a:sym typeface="Cairo Regular"/>
              </a:defRPr>
            </a:lvl1pPr>
          </a:lstStyle>
          <a:p>
            <a:r>
              <a:t>A device containing electrodes that is used for generating a current.</a:t>
            </a:r>
          </a:p>
        </p:txBody>
      </p:sp>
      <p:sp>
        <p:nvSpPr>
          <p:cNvPr id="142" name="TextBox 40"/>
          <p:cNvSpPr txBox="1"/>
          <p:nvPr/>
        </p:nvSpPr>
        <p:spPr>
          <a:xfrm>
            <a:off x="1553579" y="3247332"/>
            <a:ext cx="1791653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50000"/>
              </a:lnSpc>
              <a:defRPr sz="1200">
                <a:solidFill>
                  <a:srgbClr val="253D50"/>
                </a:solidFill>
                <a:latin typeface="Cairo Regular"/>
                <a:ea typeface="Cairo Regular"/>
                <a:cs typeface="Cairo Regular"/>
                <a:sym typeface="Cairo Regular"/>
              </a:defRPr>
            </a:lvl1pPr>
          </a:lstStyle>
          <a:p>
            <a:r>
              <a:t>A material or device which allows heat or electricity to carry through.</a:t>
            </a:r>
          </a:p>
        </p:txBody>
      </p:sp>
      <p:sp>
        <p:nvSpPr>
          <p:cNvPr id="143" name="TextBox 40"/>
          <p:cNvSpPr txBox="1"/>
          <p:nvPr/>
        </p:nvSpPr>
        <p:spPr>
          <a:xfrm>
            <a:off x="1553579" y="3848718"/>
            <a:ext cx="1791653" cy="967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50000"/>
              </a:lnSpc>
              <a:defRPr sz="1200">
                <a:solidFill>
                  <a:srgbClr val="253D50"/>
                </a:solidFill>
                <a:latin typeface="Cairo Regular"/>
                <a:ea typeface="Cairo Regular"/>
                <a:cs typeface="Cairo Regular"/>
                <a:sym typeface="Cairo Regular"/>
              </a:defRPr>
            </a:lvl1pPr>
          </a:lstStyle>
          <a:p>
            <a:r>
              <a:t>A flow of electricity which results in ordered directional movement of electrically charged particles.</a:t>
            </a:r>
          </a:p>
        </p:txBody>
      </p:sp>
      <p:sp>
        <p:nvSpPr>
          <p:cNvPr id="144" name="TextBox 40"/>
          <p:cNvSpPr txBox="1"/>
          <p:nvPr/>
        </p:nvSpPr>
        <p:spPr>
          <a:xfrm>
            <a:off x="1523053" y="4663410"/>
            <a:ext cx="1791653" cy="821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50000"/>
              </a:lnSpc>
              <a:defRPr sz="1200">
                <a:solidFill>
                  <a:srgbClr val="253D50"/>
                </a:solidFill>
                <a:latin typeface="Cairo Regular"/>
                <a:ea typeface="Cairo Regular"/>
                <a:cs typeface="Cairo Regular"/>
                <a:sym typeface="Cairo Regular"/>
              </a:defRPr>
            </a:lvl1pPr>
          </a:lstStyle>
          <a:p>
            <a:r>
              <a:t>An electrified force that makes electricity move through a wire, measured in volts.</a:t>
            </a:r>
          </a:p>
        </p:txBody>
      </p:sp>
      <p:sp>
        <p:nvSpPr>
          <p:cNvPr id="145" name="TextBox 40"/>
          <p:cNvSpPr txBox="1"/>
          <p:nvPr/>
        </p:nvSpPr>
        <p:spPr>
          <a:xfrm>
            <a:off x="1540879" y="5325217"/>
            <a:ext cx="1791653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50000"/>
              </a:lnSpc>
              <a:defRPr sz="1200">
                <a:solidFill>
                  <a:srgbClr val="253D50"/>
                </a:solidFill>
                <a:latin typeface="Cairo Regular"/>
                <a:ea typeface="Cairo Regular"/>
                <a:cs typeface="Cairo Regular"/>
                <a:sym typeface="Cairo Regular"/>
              </a:defRPr>
            </a:lvl1pPr>
          </a:lstStyle>
          <a:p>
            <a:r>
              <a:t>A form of energy resulting from the existence of charged particles.</a:t>
            </a:r>
          </a:p>
        </p:txBody>
      </p:sp>
      <p:sp>
        <p:nvSpPr>
          <p:cNvPr id="146" name="TextBox 40"/>
          <p:cNvSpPr txBox="1"/>
          <p:nvPr/>
        </p:nvSpPr>
        <p:spPr>
          <a:xfrm>
            <a:off x="1569047" y="6010451"/>
            <a:ext cx="1791654" cy="52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50000"/>
              </a:lnSpc>
              <a:defRPr sz="1200">
                <a:solidFill>
                  <a:srgbClr val="253D50"/>
                </a:solidFill>
                <a:latin typeface="Cairo Regular"/>
                <a:ea typeface="Cairo Regular"/>
                <a:cs typeface="Cairo Regular"/>
                <a:sym typeface="Cairo Regular"/>
              </a:defRPr>
            </a:lvl1pPr>
          </a:lstStyle>
          <a:p>
            <a:r>
              <a:t>An insulator opposes the flow of electricity </a:t>
            </a:r>
          </a:p>
        </p:txBody>
      </p:sp>
      <p:pic>
        <p:nvPicPr>
          <p:cNvPr id="147" name="Google Shape;296;gafd90b7396_0_396" descr="Google Shape;296;gafd90b7396_0_396"/>
          <p:cNvPicPr>
            <a:picLocks noChangeAspect="1"/>
          </p:cNvPicPr>
          <p:nvPr/>
        </p:nvPicPr>
        <p:blipFill>
          <a:blip r:embed="rId3"/>
          <a:srcRect t="1540" r="19930"/>
          <a:stretch>
            <a:fillRect/>
          </a:stretch>
        </p:blipFill>
        <p:spPr>
          <a:xfrm>
            <a:off x="6883180" y="4473112"/>
            <a:ext cx="2869404" cy="186158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55377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"/>
          <p:cNvSpPr txBox="1">
            <a:spLocks noGrp="1"/>
          </p:cNvSpPr>
          <p:nvPr>
            <p:ph type="title"/>
          </p:nvPr>
        </p:nvSpPr>
        <p:spPr>
          <a:xfrm>
            <a:off x="681038" y="365128"/>
            <a:ext cx="8543925" cy="583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Century Gothic"/>
              <a:buNone/>
            </a:pPr>
            <a:r>
              <a:rPr lang="en-US" sz="3200" b="1" dirty="0">
                <a:solidFill>
                  <a:srgbClr val="1EAC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Year 6 Knowledge </a:t>
            </a:r>
            <a:r>
              <a:rPr lang="en-US" sz="3200" b="1" dirty="0" err="1">
                <a:solidFill>
                  <a:srgbClr val="1EAC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Organiser</a:t>
            </a:r>
            <a:r>
              <a:rPr lang="en-US" sz="3200" b="1" dirty="0">
                <a:solidFill>
                  <a:srgbClr val="1EAC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Invent, Create, Innovate </a:t>
            </a:r>
            <a:r>
              <a:rPr lang="en-US" sz="1100" b="1" dirty="0">
                <a:solidFill>
                  <a:srgbClr val="1EAC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Humanities</a:t>
            </a:r>
            <a:r>
              <a:rPr lang="en-US" sz="11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3500" b="1" dirty="0">
              <a:solidFill>
                <a:srgbClr val="1EACA2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36" name="Google Shape;436;p6"/>
          <p:cNvSpPr/>
          <p:nvPr/>
        </p:nvSpPr>
        <p:spPr>
          <a:xfrm>
            <a:off x="0" y="948268"/>
            <a:ext cx="3234300" cy="821368"/>
          </a:xfrm>
          <a:prstGeom prst="rect">
            <a:avLst/>
          </a:prstGeom>
          <a:solidFill>
            <a:srgbClr val="1EAC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B7F9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6"/>
          <p:cNvSpPr txBox="1"/>
          <p:nvPr/>
        </p:nvSpPr>
        <p:spPr>
          <a:xfrm>
            <a:off x="160828" y="839937"/>
            <a:ext cx="28956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rPr>
              <a:t>KEY VOCABULARY</a:t>
            </a:r>
            <a:endParaRPr sz="2700" b="1" dirty="0">
              <a:solidFill>
                <a:schemeClr val="lt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38" name="Google Shape;438;p6"/>
          <p:cNvSpPr/>
          <p:nvPr/>
        </p:nvSpPr>
        <p:spPr>
          <a:xfrm>
            <a:off x="6815666" y="1210736"/>
            <a:ext cx="3090334" cy="558800"/>
          </a:xfrm>
          <a:prstGeom prst="rect">
            <a:avLst/>
          </a:prstGeom>
          <a:solidFill>
            <a:srgbClr val="1EAC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B7F9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6"/>
          <p:cNvSpPr txBox="1"/>
          <p:nvPr/>
        </p:nvSpPr>
        <p:spPr>
          <a:xfrm>
            <a:off x="6756266" y="1277558"/>
            <a:ext cx="3022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rPr>
              <a:t>Prior Knowledge</a:t>
            </a:r>
            <a:endParaRPr sz="2400" b="1" dirty="0">
              <a:solidFill>
                <a:schemeClr val="lt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40" name="Google Shape;440;p6"/>
          <p:cNvSpPr/>
          <p:nvPr/>
        </p:nvSpPr>
        <p:spPr>
          <a:xfrm>
            <a:off x="3536144" y="3583130"/>
            <a:ext cx="3052568" cy="772452"/>
          </a:xfrm>
          <a:prstGeom prst="rect">
            <a:avLst/>
          </a:prstGeom>
          <a:solidFill>
            <a:srgbClr val="1EAC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3C4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6"/>
          <p:cNvSpPr txBox="1"/>
          <p:nvPr/>
        </p:nvSpPr>
        <p:spPr>
          <a:xfrm>
            <a:off x="3503281" y="3565296"/>
            <a:ext cx="318346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rPr>
              <a:t>STICKY KNOWLEDGE</a:t>
            </a:r>
            <a:endParaRPr sz="2400" b="1" dirty="0">
              <a:solidFill>
                <a:schemeClr val="lt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42" name="Google Shape;442;p6"/>
          <p:cNvSpPr/>
          <p:nvPr/>
        </p:nvSpPr>
        <p:spPr>
          <a:xfrm>
            <a:off x="25" y="1650486"/>
            <a:ext cx="3395100" cy="5088600"/>
          </a:xfrm>
          <a:prstGeom prst="rect">
            <a:avLst/>
          </a:prstGeom>
          <a:solidFill>
            <a:srgbClr val="DDF2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6"/>
          <p:cNvSpPr/>
          <p:nvPr/>
        </p:nvSpPr>
        <p:spPr>
          <a:xfrm>
            <a:off x="3536143" y="4353585"/>
            <a:ext cx="3052568" cy="2504415"/>
          </a:xfrm>
          <a:prstGeom prst="rect">
            <a:avLst/>
          </a:prstGeom>
          <a:solidFill>
            <a:srgbClr val="DDF2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6"/>
          <p:cNvSpPr/>
          <p:nvPr/>
        </p:nvSpPr>
        <p:spPr>
          <a:xfrm>
            <a:off x="6729721" y="1769536"/>
            <a:ext cx="3176279" cy="2010403"/>
          </a:xfrm>
          <a:prstGeom prst="rect">
            <a:avLst/>
          </a:prstGeom>
          <a:solidFill>
            <a:srgbClr val="DDF2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6"/>
          <p:cNvSpPr/>
          <p:nvPr/>
        </p:nvSpPr>
        <p:spPr>
          <a:xfrm>
            <a:off x="0" y="2050181"/>
            <a:ext cx="1517650" cy="278155"/>
          </a:xfrm>
          <a:prstGeom prst="rect">
            <a:avLst/>
          </a:prstGeom>
          <a:solidFill>
            <a:srgbClr val="1EAC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981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6"/>
          <p:cNvSpPr txBox="1"/>
          <p:nvPr/>
        </p:nvSpPr>
        <p:spPr>
          <a:xfrm>
            <a:off x="160868" y="2051050"/>
            <a:ext cx="113453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airo"/>
                <a:ea typeface="Cairo"/>
                <a:cs typeface="Cairo"/>
                <a:sym typeface="Cairo"/>
              </a:rPr>
              <a:t>Invention</a:t>
            </a:r>
            <a:endParaRPr sz="1600" b="1" dirty="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47" name="Google Shape;447;p6"/>
          <p:cNvSpPr/>
          <p:nvPr/>
        </p:nvSpPr>
        <p:spPr>
          <a:xfrm>
            <a:off x="0" y="2824042"/>
            <a:ext cx="1517650" cy="278155"/>
          </a:xfrm>
          <a:prstGeom prst="rect">
            <a:avLst/>
          </a:prstGeom>
          <a:solidFill>
            <a:srgbClr val="1EAC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981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6"/>
          <p:cNvSpPr/>
          <p:nvPr/>
        </p:nvSpPr>
        <p:spPr>
          <a:xfrm>
            <a:off x="0" y="3796782"/>
            <a:ext cx="1517650" cy="278155"/>
          </a:xfrm>
          <a:prstGeom prst="rect">
            <a:avLst/>
          </a:prstGeom>
          <a:solidFill>
            <a:srgbClr val="1EAC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981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6"/>
          <p:cNvSpPr/>
          <p:nvPr/>
        </p:nvSpPr>
        <p:spPr>
          <a:xfrm>
            <a:off x="0" y="4646078"/>
            <a:ext cx="1517700" cy="278100"/>
          </a:xfrm>
          <a:prstGeom prst="rect">
            <a:avLst/>
          </a:prstGeom>
          <a:solidFill>
            <a:srgbClr val="1EAC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981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6"/>
          <p:cNvSpPr txBox="1"/>
          <p:nvPr/>
        </p:nvSpPr>
        <p:spPr>
          <a:xfrm>
            <a:off x="160868" y="2811050"/>
            <a:ext cx="113453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airo"/>
                <a:ea typeface="Cairo"/>
                <a:cs typeface="Cairo"/>
                <a:sym typeface="Cairo"/>
              </a:rPr>
              <a:t>Creation</a:t>
            </a:r>
            <a:endParaRPr sz="1600" b="1" dirty="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1" name="Google Shape;451;p6"/>
          <p:cNvSpPr txBox="1"/>
          <p:nvPr/>
        </p:nvSpPr>
        <p:spPr>
          <a:xfrm>
            <a:off x="137529" y="3753360"/>
            <a:ext cx="137955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b="1" dirty="0">
                <a:solidFill>
                  <a:schemeClr val="dk1"/>
                </a:solidFill>
              </a:rPr>
              <a:t>Innovation</a:t>
            </a:r>
            <a:endParaRPr sz="1600" b="1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2" name="Google Shape;452;p6"/>
          <p:cNvSpPr txBox="1"/>
          <p:nvPr/>
        </p:nvSpPr>
        <p:spPr>
          <a:xfrm>
            <a:off x="145483" y="4592509"/>
            <a:ext cx="122668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b="1" dirty="0">
                <a:solidFill>
                  <a:schemeClr val="dk1"/>
                </a:solidFill>
              </a:rPr>
              <a:t>Device</a:t>
            </a:r>
            <a:endParaRPr sz="1600" b="1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3" name="Google Shape;453;p6"/>
          <p:cNvSpPr txBox="1"/>
          <p:nvPr/>
        </p:nvSpPr>
        <p:spPr>
          <a:xfrm>
            <a:off x="3802201" y="4404775"/>
            <a:ext cx="26796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46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❑"/>
            </a:pPr>
            <a:r>
              <a:rPr lang="en-US" sz="900" dirty="0">
                <a:solidFill>
                  <a:schemeClr val="dk1"/>
                </a:solidFill>
                <a:latin typeface="Cairo" panose="020B0604020202020204" charset="-78"/>
                <a:cs typeface="Cairo" panose="020B0604020202020204" charset="-78"/>
              </a:rPr>
              <a:t>Ahmad Al Jabari is a famous Emirati inventor. He designed a device to save water in Mosques when people are using the ablution taps.</a:t>
            </a:r>
            <a:endParaRPr sz="800" dirty="0">
              <a:solidFill>
                <a:srgbClr val="253D50"/>
              </a:solidFill>
              <a:latin typeface="Cairo" panose="020B0604020202020204" charset="-78"/>
              <a:ea typeface="Cairo"/>
              <a:cs typeface="Cairo" panose="020B0604020202020204" charset="-78"/>
              <a:sym typeface="Cairo"/>
            </a:endParaRPr>
          </a:p>
        </p:txBody>
      </p:sp>
      <p:sp>
        <p:nvSpPr>
          <p:cNvPr id="454" name="Google Shape;454;p6"/>
          <p:cNvSpPr txBox="1"/>
          <p:nvPr/>
        </p:nvSpPr>
        <p:spPr>
          <a:xfrm>
            <a:off x="1559292" y="2769629"/>
            <a:ext cx="1625700" cy="96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en-US" sz="900" dirty="0">
                <a:solidFill>
                  <a:schemeClr val="dk1"/>
                </a:solidFill>
                <a:latin typeface="Cairo" panose="020B0604020202020204" charset="-78"/>
                <a:ea typeface="Calibri"/>
                <a:cs typeface="Cairo" panose="020B0604020202020204" charset="-78"/>
                <a:sym typeface="Calibri"/>
              </a:rPr>
              <a:t>The act of creating or making something to exist/be real. </a:t>
            </a:r>
            <a:r>
              <a:rPr lang="en-US" sz="900" i="1" dirty="0">
                <a:solidFill>
                  <a:schemeClr val="dk1"/>
                </a:solidFill>
                <a:latin typeface="Cairo" panose="020B0604020202020204" charset="-78"/>
                <a:ea typeface="Calibri"/>
                <a:cs typeface="Cairo" panose="020B0604020202020204" charset="-78"/>
                <a:sym typeface="Calibri"/>
              </a:rPr>
              <a:t>The creation of the famous painting took two years.</a:t>
            </a:r>
            <a:endParaRPr sz="900" dirty="0">
              <a:solidFill>
                <a:schemeClr val="dk1"/>
              </a:solidFill>
              <a:latin typeface="Cairo" panose="020B0604020202020204" charset="-78"/>
              <a:cs typeface="Cairo" panose="020B0604020202020204" charset="-7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55" name="Google Shape;455;p6"/>
          <p:cNvSpPr txBox="1"/>
          <p:nvPr/>
        </p:nvSpPr>
        <p:spPr>
          <a:xfrm>
            <a:off x="1602917" y="3710505"/>
            <a:ext cx="1625700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Calibri"/>
              <a:buNone/>
            </a:pPr>
            <a:r>
              <a:rPr lang="en-US" sz="900" dirty="0">
                <a:solidFill>
                  <a:schemeClr val="dk1"/>
                </a:solidFill>
                <a:latin typeface="Cairo" panose="020B0604020202020204" charset="-78"/>
                <a:ea typeface="Calibri"/>
                <a:cs typeface="Cairo" panose="020B0604020202020204" charset="-78"/>
                <a:sym typeface="Calibri"/>
              </a:rPr>
              <a:t>A new idea, product, or way to do something. </a:t>
            </a:r>
            <a:r>
              <a:rPr lang="en-US" sz="900" i="1" dirty="0">
                <a:solidFill>
                  <a:schemeClr val="dk1"/>
                </a:solidFill>
                <a:latin typeface="Cairo" panose="020B0604020202020204" charset="-78"/>
                <a:ea typeface="Calibri"/>
                <a:cs typeface="Cairo" panose="020B0604020202020204" charset="-78"/>
                <a:sym typeface="Calibri"/>
              </a:rPr>
              <a:t>Using the internet on a mobile phone is thanks to innovations in technology.</a:t>
            </a:r>
            <a:endParaRPr sz="900" dirty="0">
              <a:solidFill>
                <a:srgbClr val="253D50"/>
              </a:solidFill>
              <a:latin typeface="Cairo" panose="020B0604020202020204" charset="-78"/>
              <a:ea typeface="Cairo"/>
              <a:cs typeface="Cairo" panose="020B0604020202020204" charset="-78"/>
              <a:sym typeface="Cairo"/>
            </a:endParaRPr>
          </a:p>
        </p:txBody>
      </p:sp>
      <p:sp>
        <p:nvSpPr>
          <p:cNvPr id="456" name="Google Shape;456;p6"/>
          <p:cNvSpPr txBox="1"/>
          <p:nvPr/>
        </p:nvSpPr>
        <p:spPr>
          <a:xfrm>
            <a:off x="1559294" y="4554555"/>
            <a:ext cx="16257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en-US" sz="900" dirty="0">
                <a:solidFill>
                  <a:schemeClr val="dk1"/>
                </a:solidFill>
                <a:latin typeface="Cairo" panose="020B0604020202020204" charset="-78"/>
                <a:ea typeface="Calibri"/>
                <a:cs typeface="Cairo" panose="020B0604020202020204" charset="-78"/>
                <a:sym typeface="Calibri"/>
              </a:rPr>
              <a:t>Invention or machine used to perform simple tasks or something made for a reason.</a:t>
            </a:r>
            <a:endParaRPr sz="800" dirty="0">
              <a:solidFill>
                <a:srgbClr val="253D50"/>
              </a:solidFill>
              <a:latin typeface="Cairo" panose="020B0604020202020204" charset="-78"/>
              <a:ea typeface="Cairo"/>
              <a:cs typeface="Cairo" panose="020B0604020202020204" charset="-78"/>
              <a:sym typeface="Cairo"/>
            </a:endParaRPr>
          </a:p>
        </p:txBody>
      </p:sp>
      <p:sp>
        <p:nvSpPr>
          <p:cNvPr id="457" name="Google Shape;457;p6"/>
          <p:cNvSpPr/>
          <p:nvPr/>
        </p:nvSpPr>
        <p:spPr>
          <a:xfrm>
            <a:off x="3609974" y="4353585"/>
            <a:ext cx="51217" cy="2504415"/>
          </a:xfrm>
          <a:prstGeom prst="rect">
            <a:avLst/>
          </a:prstGeom>
          <a:solidFill>
            <a:srgbClr val="1EAC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75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6"/>
          <p:cNvSpPr/>
          <p:nvPr/>
        </p:nvSpPr>
        <p:spPr>
          <a:xfrm>
            <a:off x="3661192" y="4508500"/>
            <a:ext cx="101184" cy="79375"/>
          </a:xfrm>
          <a:prstGeom prst="rect">
            <a:avLst/>
          </a:prstGeom>
          <a:solidFill>
            <a:srgbClr val="1EAC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6"/>
          <p:cNvSpPr/>
          <p:nvPr/>
        </p:nvSpPr>
        <p:spPr>
          <a:xfrm>
            <a:off x="3661204" y="5105991"/>
            <a:ext cx="101100" cy="79500"/>
          </a:xfrm>
          <a:prstGeom prst="rect">
            <a:avLst/>
          </a:prstGeom>
          <a:solidFill>
            <a:srgbClr val="1EAC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6"/>
          <p:cNvSpPr/>
          <p:nvPr/>
        </p:nvSpPr>
        <p:spPr>
          <a:xfrm>
            <a:off x="3661227" y="5703605"/>
            <a:ext cx="101100" cy="79500"/>
          </a:xfrm>
          <a:prstGeom prst="rect">
            <a:avLst/>
          </a:prstGeom>
          <a:solidFill>
            <a:srgbClr val="1EAC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6"/>
          <p:cNvSpPr/>
          <p:nvPr/>
        </p:nvSpPr>
        <p:spPr>
          <a:xfrm>
            <a:off x="3661189" y="6228280"/>
            <a:ext cx="101100" cy="79500"/>
          </a:xfrm>
          <a:prstGeom prst="rect">
            <a:avLst/>
          </a:prstGeom>
          <a:solidFill>
            <a:srgbClr val="1EAC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6"/>
          <p:cNvSpPr/>
          <p:nvPr/>
        </p:nvSpPr>
        <p:spPr>
          <a:xfrm>
            <a:off x="6719611" y="3753360"/>
            <a:ext cx="3090334" cy="558800"/>
          </a:xfrm>
          <a:prstGeom prst="rect">
            <a:avLst/>
          </a:prstGeom>
          <a:solidFill>
            <a:srgbClr val="1EAC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C3C4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6"/>
          <p:cNvSpPr/>
          <p:nvPr/>
        </p:nvSpPr>
        <p:spPr>
          <a:xfrm>
            <a:off x="6729720" y="4337155"/>
            <a:ext cx="3176279" cy="2520845"/>
          </a:xfrm>
          <a:prstGeom prst="rect">
            <a:avLst/>
          </a:prstGeom>
          <a:solidFill>
            <a:srgbClr val="DDF2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6"/>
          <p:cNvSpPr txBox="1"/>
          <p:nvPr/>
        </p:nvSpPr>
        <p:spPr>
          <a:xfrm>
            <a:off x="3802201" y="5004850"/>
            <a:ext cx="26511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46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❑"/>
            </a:pPr>
            <a:r>
              <a:rPr lang="en-US" sz="900" dirty="0" err="1">
                <a:solidFill>
                  <a:schemeClr val="dk1"/>
                </a:solidFill>
                <a:latin typeface="Cairo" panose="020B0604020202020204" charset="-78"/>
                <a:cs typeface="Cairo" panose="020B0604020202020204" charset="-78"/>
              </a:rPr>
              <a:t>Amnah</a:t>
            </a:r>
            <a:r>
              <a:rPr lang="en-US" sz="900" dirty="0">
                <a:solidFill>
                  <a:schemeClr val="dk1"/>
                </a:solidFill>
                <a:latin typeface="Cairo" panose="020B0604020202020204" charset="-78"/>
                <a:cs typeface="Cairo" panose="020B0604020202020204" charset="-78"/>
              </a:rPr>
              <a:t> Sultan Bin </a:t>
            </a:r>
            <a:r>
              <a:rPr lang="en-US" sz="900" dirty="0" err="1">
                <a:solidFill>
                  <a:schemeClr val="dk1"/>
                </a:solidFill>
                <a:latin typeface="Cairo" panose="020B0604020202020204" charset="-78"/>
                <a:cs typeface="Cairo" panose="020B0604020202020204" charset="-78"/>
              </a:rPr>
              <a:t>Askoor</a:t>
            </a:r>
            <a:r>
              <a:rPr lang="en-US" sz="900" dirty="0">
                <a:solidFill>
                  <a:schemeClr val="dk1"/>
                </a:solidFill>
                <a:latin typeface="Cairo" panose="020B0604020202020204" charset="-78"/>
                <a:cs typeface="Cairo" panose="020B0604020202020204" charset="-78"/>
              </a:rPr>
              <a:t> is a famous Emirati inventor. She has invented a material that stops metal objects from corroding (rusting).</a:t>
            </a:r>
            <a:endParaRPr sz="900" dirty="0">
              <a:solidFill>
                <a:schemeClr val="dk1"/>
              </a:solidFill>
              <a:latin typeface="Cairo" panose="020B0604020202020204" charset="-78"/>
              <a:cs typeface="Cairo" panose="020B0604020202020204" charset="-7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66" name="Google Shape;466;p6"/>
          <p:cNvSpPr txBox="1"/>
          <p:nvPr/>
        </p:nvSpPr>
        <p:spPr>
          <a:xfrm>
            <a:off x="3802206" y="5604913"/>
            <a:ext cx="26796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46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❑"/>
            </a:pPr>
            <a:r>
              <a:rPr lang="en-US" sz="900" dirty="0">
                <a:solidFill>
                  <a:schemeClr val="dk1"/>
                </a:solidFill>
                <a:latin typeface="Cairo" panose="020B0604020202020204" charset="-78"/>
                <a:ea typeface="Calibri"/>
                <a:cs typeface="Cairo" panose="020B0604020202020204" charset="-78"/>
                <a:sym typeface="Calibri"/>
              </a:rPr>
              <a:t>Expo 2020: Dubai will be a celebration of human brilliance and achievement. It will be an opportunity for people to connect from different corners of the world.</a:t>
            </a:r>
            <a:endParaRPr sz="900" dirty="0">
              <a:solidFill>
                <a:schemeClr val="dk1"/>
              </a:solidFill>
              <a:latin typeface="Cairo" panose="020B0604020202020204" charset="-78"/>
              <a:cs typeface="Cairo" panose="020B0604020202020204" charset="-78"/>
            </a:endParaRPr>
          </a:p>
        </p:txBody>
      </p:sp>
      <p:sp>
        <p:nvSpPr>
          <p:cNvPr id="467" name="Google Shape;467;p6"/>
          <p:cNvSpPr txBox="1"/>
          <p:nvPr/>
        </p:nvSpPr>
        <p:spPr>
          <a:xfrm>
            <a:off x="3802202" y="6159825"/>
            <a:ext cx="26796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46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Char char="❑"/>
            </a:pPr>
            <a:r>
              <a:rPr lang="en-US" sz="800" dirty="0">
                <a:solidFill>
                  <a:schemeClr val="dk1"/>
                </a:solidFill>
                <a:latin typeface="Cairo" panose="020B0604020202020204" charset="-78"/>
                <a:ea typeface="Calibri"/>
                <a:cs typeface="Cairo" panose="020B0604020202020204" charset="-78"/>
                <a:sym typeface="Calibri"/>
              </a:rPr>
              <a:t>Mohammed bin Rashid Al </a:t>
            </a:r>
            <a:r>
              <a:rPr lang="en-US" sz="800" dirty="0" err="1">
                <a:solidFill>
                  <a:schemeClr val="dk1"/>
                </a:solidFill>
                <a:latin typeface="Cairo" panose="020B0604020202020204" charset="-78"/>
                <a:ea typeface="Calibri"/>
                <a:cs typeface="Cairo" panose="020B0604020202020204" charset="-78"/>
                <a:sym typeface="Calibri"/>
              </a:rPr>
              <a:t>Maktoum</a:t>
            </a:r>
            <a:r>
              <a:rPr lang="en-US" sz="800" dirty="0">
                <a:solidFill>
                  <a:schemeClr val="dk1"/>
                </a:solidFill>
                <a:latin typeface="Cairo" panose="020B0604020202020204" charset="-78"/>
                <a:ea typeface="Calibri"/>
                <a:cs typeface="Cairo" panose="020B0604020202020204" charset="-78"/>
                <a:sym typeface="Calibri"/>
              </a:rPr>
              <a:t> is the vice president and prime minister of the United Arab Emirates (UAE) and the ruler of Dubai. He is inspirational as the driving force behind modern Dubai.</a:t>
            </a:r>
            <a:endParaRPr sz="800" dirty="0">
              <a:solidFill>
                <a:schemeClr val="dk1"/>
              </a:solidFill>
              <a:latin typeface="Cairo" panose="020B0604020202020204" charset="-78"/>
              <a:cs typeface="Cairo" panose="020B0604020202020204" charset="-78"/>
            </a:endParaRPr>
          </a:p>
        </p:txBody>
      </p:sp>
      <p:sp>
        <p:nvSpPr>
          <p:cNvPr id="468" name="Google Shape;468;p6"/>
          <p:cNvSpPr txBox="1"/>
          <p:nvPr/>
        </p:nvSpPr>
        <p:spPr>
          <a:xfrm>
            <a:off x="6942666" y="1970364"/>
            <a:ext cx="28362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❑"/>
            </a:pPr>
            <a:r>
              <a:rPr lang="en-US" sz="1000" dirty="0">
                <a:solidFill>
                  <a:schemeClr val="dk1"/>
                </a:solidFill>
                <a:latin typeface="Cairo" panose="020B0604020202020204" charset="-78"/>
                <a:cs typeface="Cairo" panose="020B0604020202020204" charset="-78"/>
                <a:sym typeface="Calibri"/>
              </a:rPr>
              <a:t>I understand the meaning of chronological order and understand how things have changed over time. </a:t>
            </a:r>
          </a:p>
          <a:p>
            <a:pPr marL="17145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❑"/>
            </a:pPr>
            <a:r>
              <a:rPr lang="en-US" sz="1000" dirty="0">
                <a:solidFill>
                  <a:schemeClr val="dk1"/>
                </a:solidFill>
                <a:latin typeface="Cairo" panose="020B0604020202020204" charset="-78"/>
                <a:cs typeface="Cairo" panose="020B0604020202020204" charset="-78"/>
                <a:sym typeface="Calibri"/>
              </a:rPr>
              <a:t>I understand the importance of sustainability and how inventions have changed over time to become more sustainable. </a:t>
            </a:r>
            <a:endParaRPr sz="1000" dirty="0">
              <a:solidFill>
                <a:schemeClr val="dk1"/>
              </a:solidFill>
              <a:latin typeface="Cairo" panose="020B0604020202020204" charset="-78"/>
              <a:cs typeface="Cairo" panose="020B0604020202020204" charset="-78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69" name="Google Shape;469;p6"/>
          <p:cNvSpPr txBox="1"/>
          <p:nvPr/>
        </p:nvSpPr>
        <p:spPr>
          <a:xfrm>
            <a:off x="1559344" y="2031977"/>
            <a:ext cx="16257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Cairo" panose="020B0604020202020204" charset="-78"/>
                <a:cs typeface="Cairo" panose="020B0604020202020204" charset="-78"/>
              </a:rPr>
              <a:t>Making something new that hasn’t been thought about before. </a:t>
            </a:r>
            <a:r>
              <a:rPr lang="en-US" sz="900" i="1" dirty="0">
                <a:solidFill>
                  <a:schemeClr val="dk1"/>
                </a:solidFill>
                <a:latin typeface="Cairo" panose="020B0604020202020204" charset="-78"/>
                <a:ea typeface="Calibri"/>
                <a:cs typeface="Cairo" panose="020B0604020202020204" charset="-78"/>
                <a:sym typeface="Calibri"/>
              </a:rPr>
              <a:t>The invention of the car changed the world.</a:t>
            </a:r>
            <a:endParaRPr sz="1200" dirty="0">
              <a:solidFill>
                <a:srgbClr val="253D50"/>
              </a:solidFill>
              <a:latin typeface="Cairo" panose="020B0604020202020204" charset="-78"/>
              <a:ea typeface="Cairo"/>
              <a:cs typeface="Cairo" panose="020B0604020202020204" charset="-78"/>
              <a:sym typeface="Cairo"/>
            </a:endParaRPr>
          </a:p>
        </p:txBody>
      </p:sp>
      <p:sp>
        <p:nvSpPr>
          <p:cNvPr id="470" name="Google Shape;470;p6"/>
          <p:cNvSpPr/>
          <p:nvPr/>
        </p:nvSpPr>
        <p:spPr>
          <a:xfrm>
            <a:off x="-25" y="5326803"/>
            <a:ext cx="1517700" cy="278100"/>
          </a:xfrm>
          <a:prstGeom prst="rect">
            <a:avLst/>
          </a:prstGeom>
          <a:solidFill>
            <a:srgbClr val="1EAC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981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6"/>
          <p:cNvSpPr txBox="1"/>
          <p:nvPr/>
        </p:nvSpPr>
        <p:spPr>
          <a:xfrm>
            <a:off x="-22819" y="5290625"/>
            <a:ext cx="170025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>
                <a:solidFill>
                  <a:schemeClr val="dk1"/>
                </a:solidFill>
                <a:sym typeface="Cairo"/>
              </a:rPr>
              <a:t>Grid Reference</a:t>
            </a:r>
            <a:endParaRPr sz="1600" b="1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2" name="Google Shape;472;p6"/>
          <p:cNvSpPr/>
          <p:nvPr/>
        </p:nvSpPr>
        <p:spPr>
          <a:xfrm>
            <a:off x="41600" y="6128928"/>
            <a:ext cx="1517700" cy="278100"/>
          </a:xfrm>
          <a:prstGeom prst="rect">
            <a:avLst/>
          </a:prstGeom>
          <a:solidFill>
            <a:srgbClr val="1EAC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981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6"/>
          <p:cNvSpPr txBox="1"/>
          <p:nvPr/>
        </p:nvSpPr>
        <p:spPr>
          <a:xfrm>
            <a:off x="137529" y="6083332"/>
            <a:ext cx="134030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>
                <a:solidFill>
                  <a:schemeClr val="dk1"/>
                </a:solidFill>
              </a:rPr>
              <a:t>Substance</a:t>
            </a:r>
            <a:endParaRPr sz="1600" b="1" dirty="0">
              <a:solidFill>
                <a:srgbClr val="253D50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475" name="Google Shape;475;p6"/>
          <p:cNvSpPr txBox="1"/>
          <p:nvPr/>
        </p:nvSpPr>
        <p:spPr>
          <a:xfrm>
            <a:off x="1571750" y="6011025"/>
            <a:ext cx="1394400" cy="87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en-US" sz="900" dirty="0">
                <a:solidFill>
                  <a:schemeClr val="dk1"/>
                </a:solidFill>
                <a:latin typeface="Cairo" panose="020B0604020202020204" charset="-78"/>
                <a:ea typeface="Calibri"/>
                <a:cs typeface="Cairo" panose="020B0604020202020204" charset="-78"/>
                <a:sym typeface="Calibri"/>
              </a:rPr>
              <a:t>What something is made from, like the word material. </a:t>
            </a:r>
            <a:r>
              <a:rPr lang="en-US" sz="900" i="1" dirty="0">
                <a:solidFill>
                  <a:schemeClr val="dk1"/>
                </a:solidFill>
                <a:latin typeface="Cairo" panose="020B0604020202020204" charset="-78"/>
                <a:ea typeface="Calibri"/>
                <a:cs typeface="Cairo" panose="020B0604020202020204" charset="-78"/>
                <a:sym typeface="Calibri"/>
              </a:rPr>
              <a:t>The substance of my shirt is cotton.</a:t>
            </a:r>
            <a:endParaRPr sz="900" dirty="0">
              <a:latin typeface="Cairo" panose="020B0604020202020204" charset="-78"/>
              <a:ea typeface="Calibri"/>
              <a:cs typeface="Cairo" panose="020B0604020202020204" charset="-78"/>
              <a:sym typeface="Calibri"/>
            </a:endParaRPr>
          </a:p>
        </p:txBody>
      </p:sp>
      <p:pic>
        <p:nvPicPr>
          <p:cNvPr id="482" name="Google Shape;48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4625" y="1254825"/>
            <a:ext cx="2895600" cy="227944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475;p6"/>
          <p:cNvSpPr txBox="1"/>
          <p:nvPr/>
        </p:nvSpPr>
        <p:spPr>
          <a:xfrm>
            <a:off x="1570702" y="5176681"/>
            <a:ext cx="1690129" cy="87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Clr>
                <a:schemeClr val="dk1"/>
              </a:buClr>
              <a:buSzPts val="1300"/>
            </a:pPr>
            <a:r>
              <a:rPr lang="en-US" sz="900" dirty="0">
                <a:solidFill>
                  <a:schemeClr val="dk1"/>
                </a:solidFill>
                <a:latin typeface="Cairo" panose="020B0604020202020204" charset="-78"/>
                <a:ea typeface="Calibri"/>
                <a:cs typeface="Cairo" panose="020B0604020202020204" charset="-78"/>
                <a:sym typeface="Calibri"/>
              </a:rPr>
              <a:t>A map reference indicating a location in terms of a series of vertical and horizontal grid lines identified by numbers or letters.</a:t>
            </a:r>
            <a:endParaRPr sz="900" dirty="0">
              <a:latin typeface="Cairo" panose="020B0604020202020204" charset="-78"/>
              <a:ea typeface="Calibri"/>
              <a:cs typeface="Cairo" panose="020B0604020202020204" charset="-78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5153" y="5004850"/>
            <a:ext cx="1619250" cy="1600200"/>
          </a:xfrm>
          <a:prstGeom prst="rect">
            <a:avLst/>
          </a:prstGeom>
        </p:spPr>
      </p:pic>
      <p:sp>
        <p:nvSpPr>
          <p:cNvPr id="52" name="Google Shape;439;p6"/>
          <p:cNvSpPr txBox="1"/>
          <p:nvPr/>
        </p:nvSpPr>
        <p:spPr>
          <a:xfrm>
            <a:off x="6815666" y="3783586"/>
            <a:ext cx="3022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rPr>
              <a:t>Emirati Inventors</a:t>
            </a:r>
            <a:endParaRPr sz="2400" b="1" dirty="0">
              <a:solidFill>
                <a:schemeClr val="lt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54" name="Google Shape;466;p6"/>
          <p:cNvSpPr txBox="1"/>
          <p:nvPr/>
        </p:nvSpPr>
        <p:spPr>
          <a:xfrm>
            <a:off x="6815666" y="4394103"/>
            <a:ext cx="26796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40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</a:pPr>
            <a:r>
              <a:rPr lang="en-GB" sz="1200" dirty="0">
                <a:solidFill>
                  <a:schemeClr val="dk1"/>
                </a:solidFill>
              </a:rPr>
              <a:t>Follow the QR code below to learn about some inspiring Emirati inventors. </a:t>
            </a:r>
            <a:endParaRPr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684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609600"/>
            <a:ext cx="8543925" cy="55673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700" b="1" dirty="0">
                <a:solidFill>
                  <a:srgbClr val="FF75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Notes:</a:t>
            </a:r>
          </a:p>
          <a:p>
            <a:pPr>
              <a:lnSpc>
                <a:spcPct val="200000"/>
              </a:lnSpc>
            </a:pPr>
            <a:r>
              <a:rPr lang="en-US" sz="3800" b="1" dirty="0">
                <a:solidFill>
                  <a:srgbClr val="FF75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Slide 1: </a:t>
            </a:r>
            <a:r>
              <a:rPr lang="en-US" sz="3800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Only the number can be changed. </a:t>
            </a:r>
          </a:p>
          <a:p>
            <a:pPr>
              <a:lnSpc>
                <a:spcPct val="200000"/>
              </a:lnSpc>
            </a:pPr>
            <a:r>
              <a:rPr lang="en-US" sz="3800" b="1" dirty="0">
                <a:solidFill>
                  <a:srgbClr val="FF75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Slide 2: </a:t>
            </a:r>
            <a:r>
              <a:rPr lang="en-US" sz="3800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Please insert the website link in the homework section. </a:t>
            </a:r>
          </a:p>
          <a:p>
            <a:pPr>
              <a:lnSpc>
                <a:spcPct val="170000"/>
              </a:lnSpc>
              <a:buClr>
                <a:srgbClr val="FF7500"/>
              </a:buClr>
            </a:pPr>
            <a:r>
              <a:rPr lang="en-US" sz="3800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As for the other slides; everything is editable in accordance to the information that needs to be inputted, but please take into consideration to maintain the same layout or a close one.</a:t>
            </a:r>
          </a:p>
          <a:p>
            <a:pPr>
              <a:lnSpc>
                <a:spcPct val="200000"/>
              </a:lnSpc>
              <a:buClr>
                <a:srgbClr val="FF7500"/>
              </a:buClr>
            </a:pPr>
            <a:r>
              <a:rPr lang="en-US" sz="3800" b="1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This presentation uses the following typographies and colors:</a:t>
            </a:r>
          </a:p>
          <a:p>
            <a:pPr marL="398463" indent="-169863">
              <a:lnSpc>
                <a:spcPct val="150000"/>
              </a:lnSpc>
              <a:buClr>
                <a:srgbClr val="E84E0F"/>
              </a:buClr>
              <a:buSzPts val="1800"/>
            </a:pPr>
            <a:r>
              <a:rPr lang="en-US" sz="3800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Slide Title : Cairo / Bold Font</a:t>
            </a:r>
          </a:p>
          <a:p>
            <a:pPr marL="398463" indent="-169863">
              <a:lnSpc>
                <a:spcPct val="150000"/>
              </a:lnSpc>
              <a:spcBef>
                <a:spcPts val="0"/>
              </a:spcBef>
              <a:buClr>
                <a:srgbClr val="E84E0F"/>
              </a:buClr>
              <a:buSzPts val="1800"/>
            </a:pPr>
            <a:r>
              <a:rPr lang="en-US" sz="3800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Body copy: Cairo/ Regular Font</a:t>
            </a:r>
          </a:p>
          <a:p>
            <a:pPr marL="398463" indent="-169863">
              <a:lnSpc>
                <a:spcPct val="150000"/>
              </a:lnSpc>
              <a:spcBef>
                <a:spcPts val="0"/>
              </a:spcBef>
              <a:buClr>
                <a:srgbClr val="E84E0F"/>
              </a:buClr>
              <a:buSzPts val="1800"/>
            </a:pPr>
            <a:r>
              <a:rPr lang="en-US" sz="3800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SRS Orange </a:t>
            </a:r>
            <a:r>
              <a:rPr lang="en-US" sz="3800" dirty="0" err="1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Colour</a:t>
            </a:r>
            <a:r>
              <a:rPr lang="en-US" sz="3800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: #E9721F</a:t>
            </a:r>
          </a:p>
          <a:p>
            <a:pPr marL="398463" indent="-169863">
              <a:lnSpc>
                <a:spcPct val="150000"/>
              </a:lnSpc>
              <a:spcBef>
                <a:spcPts val="0"/>
              </a:spcBef>
              <a:buClr>
                <a:srgbClr val="E84E0F"/>
              </a:buClr>
              <a:buSzPts val="1800"/>
            </a:pPr>
            <a:r>
              <a:rPr lang="en-US" sz="3800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Petroleum </a:t>
            </a:r>
            <a:r>
              <a:rPr lang="en-US" sz="3800" dirty="0" err="1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Colour</a:t>
            </a:r>
            <a:r>
              <a:rPr lang="en-US" sz="3800" dirty="0">
                <a:solidFill>
                  <a:srgbClr val="253D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: # 243D50</a:t>
            </a:r>
            <a:endParaRPr lang="en-US" sz="3800" dirty="0">
              <a:latin typeface="Cairo" panose="00000500000000000000" pitchFamily="2" charset="-78"/>
              <a:cs typeface="Cairo" panose="00000500000000000000" pitchFamily="2" charset="-78"/>
            </a:endParaRPr>
          </a:p>
          <a:p>
            <a:endParaRPr lang="en-US" sz="2400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6465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93FF09A7CCE14A821111AA393AC80A" ma:contentTypeVersion="12" ma:contentTypeDescription="Create a new document." ma:contentTypeScope="" ma:versionID="f70a02c3ecfdba7994832d115f3a50ea">
  <xsd:schema xmlns:xsd="http://www.w3.org/2001/XMLSchema" xmlns:xs="http://www.w3.org/2001/XMLSchema" xmlns:p="http://schemas.microsoft.com/office/2006/metadata/properties" xmlns:ns2="d99144ab-98e9-4750-ba82-ebf70ce2dfdc" xmlns:ns3="648e79e9-2ca6-454d-a493-208b2387474f" targetNamespace="http://schemas.microsoft.com/office/2006/metadata/properties" ma:root="true" ma:fieldsID="71fa6393ae6b4437391bb52051766ec9" ns2:_="" ns3:_="">
    <xsd:import namespace="d99144ab-98e9-4750-ba82-ebf70ce2dfdc"/>
    <xsd:import namespace="648e79e9-2ca6-454d-a493-208b238747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9144ab-98e9-4750-ba82-ebf70ce2df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8e79e9-2ca6-454d-a493-208b2387474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9AF0EB-D897-4FAB-A6CF-30C7DFE8391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7E6BB8D-CC99-4D90-B270-DDF0E16D25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9144ab-98e9-4750-ba82-ebf70ce2dfdc"/>
    <ds:schemaRef ds:uri="648e79e9-2ca6-454d-a493-208b238747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FB37D6-8E5A-467E-8310-269A85E577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16354</TotalTime>
  <Words>1301</Words>
  <Application>Microsoft Office PowerPoint</Application>
  <PresentationFormat>A4 Paper (210x297 mm)</PresentationFormat>
  <Paragraphs>147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YEAR 6 ENGLISH KNOWLEDGE ORGANISER</vt:lpstr>
      <vt:lpstr>YEAR 6 MATHS KNOWLEDGE ORGANISER</vt:lpstr>
      <vt:lpstr>YEAR 6 MATHS KNOWLEDGE ORGANISER</vt:lpstr>
      <vt:lpstr>YEAR 6 SCIENCE KNOWLEDGE ORGANISER</vt:lpstr>
      <vt:lpstr>Year 6 Knowledge Organiser – Invent, Create, Innovate Humanities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Nour Tahmaz</dc:creator>
  <cp:lastModifiedBy>Rebekah Kirman</cp:lastModifiedBy>
  <cp:revision>94</cp:revision>
  <dcterms:created xsi:type="dcterms:W3CDTF">2020-12-09T04:09:07Z</dcterms:created>
  <dcterms:modified xsi:type="dcterms:W3CDTF">2022-03-24T10:24:25Z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0x0101000493FF09A7CCE14A821111AA393AC80A</vt:lpwstr>
  </property>
  <property fmtid="{D5CDD505-2E9C-101B-9397-08002B2CF9AE}" pid="3" name="Order">
    <vt:r8>24800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</Properties>
</file>